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lice" panose="020B0604020202020204" charset="0"/>
      <p:regular r:id="rId13"/>
    </p:embeddedFont>
    <p:embeddedFont>
      <p:font typeface="Celandine" panose="020B0604020202020204" charset="0"/>
      <p:regular r:id="rId14"/>
    </p:embeddedFont>
    <p:embeddedFont>
      <p:font typeface="Proxima Nova Condensed" panose="020B0604020202020204" charset="0"/>
      <p:regular r:id="rId15"/>
    </p:embeddedFont>
    <p:embeddedFont>
      <p:font typeface="Proxima Nova Condensed Bold" panose="020B0604020202020204" charset="0"/>
      <p:regular r:id="rId16"/>
    </p:embeddedFont>
    <p:embeddedFont>
      <p:font typeface="Touvlo" panose="020B0604020202020204" charset="0"/>
      <p:regular r:id="rId17"/>
    </p:embeddedFont>
    <p:embeddedFont>
      <p:font typeface="Touvlo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2" d="100"/>
          <a:sy n="32" d="100"/>
        </p:scale>
        <p:origin x="1340" y="5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sv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21035" y="1180481"/>
            <a:ext cx="7890854" cy="8233247"/>
            <a:chOff x="0" y="0"/>
            <a:chExt cx="859274" cy="8965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9274" cy="896559"/>
            </a:xfrm>
            <a:custGeom>
              <a:avLst/>
              <a:gdLst/>
              <a:ahLst/>
              <a:cxnLst/>
              <a:rect l="l" t="t" r="r" b="b"/>
              <a:pathLst>
                <a:path w="859274" h="896559">
                  <a:moveTo>
                    <a:pt x="61811" y="0"/>
                  </a:moveTo>
                  <a:lnTo>
                    <a:pt x="797463" y="0"/>
                  </a:lnTo>
                  <a:cubicBezTo>
                    <a:pt x="813857" y="0"/>
                    <a:pt x="829579" y="6512"/>
                    <a:pt x="841170" y="18104"/>
                  </a:cubicBezTo>
                  <a:cubicBezTo>
                    <a:pt x="852762" y="29696"/>
                    <a:pt x="859274" y="45418"/>
                    <a:pt x="859274" y="61811"/>
                  </a:cubicBezTo>
                  <a:lnTo>
                    <a:pt x="859274" y="834748"/>
                  </a:lnTo>
                  <a:cubicBezTo>
                    <a:pt x="859274" y="851142"/>
                    <a:pt x="852762" y="866864"/>
                    <a:pt x="841170" y="878455"/>
                  </a:cubicBezTo>
                  <a:cubicBezTo>
                    <a:pt x="829579" y="890047"/>
                    <a:pt x="813857" y="896559"/>
                    <a:pt x="797463" y="896559"/>
                  </a:cubicBezTo>
                  <a:lnTo>
                    <a:pt x="61811" y="896559"/>
                  </a:lnTo>
                  <a:cubicBezTo>
                    <a:pt x="45418" y="896559"/>
                    <a:pt x="29696" y="890047"/>
                    <a:pt x="18104" y="878455"/>
                  </a:cubicBezTo>
                  <a:cubicBezTo>
                    <a:pt x="6512" y="866864"/>
                    <a:pt x="0" y="851142"/>
                    <a:pt x="0" y="834748"/>
                  </a:cubicBezTo>
                  <a:lnTo>
                    <a:pt x="0" y="61811"/>
                  </a:lnTo>
                  <a:cubicBezTo>
                    <a:pt x="0" y="45418"/>
                    <a:pt x="6512" y="29696"/>
                    <a:pt x="18104" y="18104"/>
                  </a:cubicBezTo>
                  <a:cubicBezTo>
                    <a:pt x="29696" y="6512"/>
                    <a:pt x="45418" y="0"/>
                    <a:pt x="61811" y="0"/>
                  </a:cubicBezTo>
                  <a:close/>
                </a:path>
              </a:pathLst>
            </a:custGeom>
            <a:blipFill>
              <a:blip r:embed="rId2"/>
              <a:stretch>
                <a:fillRect l="-28303" r="-28303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5407185" y="6567984"/>
            <a:ext cx="2904704" cy="3627080"/>
          </a:xfrm>
          <a:custGeom>
            <a:avLst/>
            <a:gdLst/>
            <a:ahLst/>
            <a:cxnLst/>
            <a:rect l="l" t="t" r="r" b="b"/>
            <a:pathLst>
              <a:path w="4824827" h="4824827">
                <a:moveTo>
                  <a:pt x="0" y="0"/>
                </a:moveTo>
                <a:lnTo>
                  <a:pt x="4824827" y="0"/>
                </a:lnTo>
                <a:lnTo>
                  <a:pt x="4824827" y="4824827"/>
                </a:lnTo>
                <a:lnTo>
                  <a:pt x="0" y="48248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5400000" flipH="1">
            <a:off x="10649910" y="20561"/>
            <a:ext cx="4216268" cy="4216268"/>
          </a:xfrm>
          <a:custGeom>
            <a:avLst/>
            <a:gdLst/>
            <a:ahLst/>
            <a:cxnLst/>
            <a:rect l="l" t="t" r="r" b="b"/>
            <a:pathLst>
              <a:path w="4216268" h="4216268">
                <a:moveTo>
                  <a:pt x="4216268" y="0"/>
                </a:moveTo>
                <a:lnTo>
                  <a:pt x="0" y="0"/>
                </a:lnTo>
                <a:lnTo>
                  <a:pt x="0" y="4216268"/>
                </a:lnTo>
                <a:lnTo>
                  <a:pt x="4216268" y="4216268"/>
                </a:lnTo>
                <a:lnTo>
                  <a:pt x="42162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1252056" y="731656"/>
            <a:ext cx="7720093" cy="1644729"/>
            <a:chOff x="0" y="0"/>
            <a:chExt cx="1907576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07576" cy="406400"/>
            </a:xfrm>
            <a:custGeom>
              <a:avLst/>
              <a:gdLst/>
              <a:ahLst/>
              <a:cxnLst/>
              <a:rect l="l" t="t" r="r" b="b"/>
              <a:pathLst>
                <a:path w="1907576" h="406400">
                  <a:moveTo>
                    <a:pt x="1704376" y="0"/>
                  </a:moveTo>
                  <a:cubicBezTo>
                    <a:pt x="1816600" y="0"/>
                    <a:pt x="1907576" y="90976"/>
                    <a:pt x="1907576" y="203200"/>
                  </a:cubicBezTo>
                  <a:cubicBezTo>
                    <a:pt x="1907576" y="315424"/>
                    <a:pt x="1816600" y="406400"/>
                    <a:pt x="170437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907576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7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70442" y="1490694"/>
            <a:ext cx="8731196" cy="6319806"/>
            <a:chOff x="837253" y="-1939909"/>
            <a:chExt cx="11641594" cy="8426408"/>
          </a:xfrm>
        </p:grpSpPr>
        <p:sp>
          <p:nvSpPr>
            <p:cNvPr id="10" name="TextBox 10"/>
            <p:cNvSpPr txBox="1"/>
            <p:nvPr/>
          </p:nvSpPr>
          <p:spPr>
            <a:xfrm>
              <a:off x="837253" y="-1939909"/>
              <a:ext cx="11596102" cy="77189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1192"/>
                </a:lnSpc>
              </a:pPr>
              <a:r>
                <a:rPr lang="en-US" sz="11192" b="1" dirty="0">
                  <a:solidFill>
                    <a:srgbClr val="000000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Adaptive &amp; Responsive Traffic Signal Control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882745" y="5806808"/>
              <a:ext cx="11596102" cy="6796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351"/>
                </a:lnSpc>
              </a:pPr>
              <a:r>
                <a:rPr lang="en-US" sz="3108" dirty="0">
                  <a:solidFill>
                    <a:srgbClr val="000000"/>
                  </a:solidFill>
                  <a:latin typeface="Touvlo"/>
                  <a:ea typeface="Touvlo"/>
                  <a:cs typeface="Touvlo"/>
                  <a:sym typeface="Touvlo"/>
                </a:rPr>
                <a:t>Using RL and Fog Computing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1753978" y="920884"/>
            <a:ext cx="2841358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8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THEME: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5116725" y="994506"/>
            <a:ext cx="2886020" cy="763345"/>
            <a:chOff x="0" y="0"/>
            <a:chExt cx="3848027" cy="1017793"/>
          </a:xfrm>
        </p:grpSpPr>
        <p:sp>
          <p:nvSpPr>
            <p:cNvPr id="14" name="TextBox 14"/>
            <p:cNvSpPr txBox="1"/>
            <p:nvPr/>
          </p:nvSpPr>
          <p:spPr>
            <a:xfrm>
              <a:off x="0" y="599474"/>
              <a:ext cx="3848027" cy="4183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57"/>
                </a:lnSpc>
                <a:spcBef>
                  <a:spcPct val="0"/>
                </a:spcBef>
              </a:pPr>
              <a:r>
                <a:rPr lang="en-US" sz="1898">
                  <a:solidFill>
                    <a:srgbClr val="000000"/>
                  </a:solidFill>
                  <a:latin typeface="Touvlo"/>
                  <a:ea typeface="Touvlo"/>
                  <a:cs typeface="Touvlo"/>
                  <a:sym typeface="Touvlo"/>
                </a:rPr>
                <a:t>Task Scheduling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3848027" cy="591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8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CHALLENGE: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697687" y="1401616"/>
            <a:ext cx="8953942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Smart Transportation 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252056" y="1942323"/>
            <a:ext cx="6628237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JOURNAL:  IEEE CLOUD SUMMIT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49512" y="1133359"/>
            <a:ext cx="3988975" cy="796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3"/>
              </a:lnSpc>
              <a:spcBef>
                <a:spcPct val="0"/>
              </a:spcBef>
            </a:pPr>
            <a:r>
              <a:rPr lang="en-US" sz="4645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TASK SPLIT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837545" y="2542222"/>
            <a:ext cx="416243" cy="416243"/>
            <a:chOff x="0" y="0"/>
            <a:chExt cx="554990" cy="554990"/>
          </a:xfrm>
        </p:grpSpPr>
        <p:sp>
          <p:nvSpPr>
            <p:cNvPr id="4" name="Freeform 4"/>
            <p:cNvSpPr/>
            <p:nvPr/>
          </p:nvSpPr>
          <p:spPr>
            <a:xfrm>
              <a:off x="48260" y="44450"/>
              <a:ext cx="448310" cy="461010"/>
            </a:xfrm>
            <a:custGeom>
              <a:avLst/>
              <a:gdLst/>
              <a:ahLst/>
              <a:cxnLst/>
              <a:rect l="l" t="t" r="r" b="b"/>
              <a:pathLst>
                <a:path w="448310" h="461010">
                  <a:moveTo>
                    <a:pt x="448310" y="162560"/>
                  </a:moveTo>
                  <a:cubicBezTo>
                    <a:pt x="448310" y="307340"/>
                    <a:pt x="431800" y="344170"/>
                    <a:pt x="410210" y="372110"/>
                  </a:cubicBezTo>
                  <a:cubicBezTo>
                    <a:pt x="388620" y="400050"/>
                    <a:pt x="356870" y="425450"/>
                    <a:pt x="323850" y="439420"/>
                  </a:cubicBezTo>
                  <a:cubicBezTo>
                    <a:pt x="292100" y="454660"/>
                    <a:pt x="251460" y="461010"/>
                    <a:pt x="215900" y="459740"/>
                  </a:cubicBezTo>
                  <a:cubicBezTo>
                    <a:pt x="181610" y="457200"/>
                    <a:pt x="142240" y="444500"/>
                    <a:pt x="111760" y="426720"/>
                  </a:cubicBezTo>
                  <a:cubicBezTo>
                    <a:pt x="81280" y="408940"/>
                    <a:pt x="53340" y="379730"/>
                    <a:pt x="34290" y="349250"/>
                  </a:cubicBezTo>
                  <a:cubicBezTo>
                    <a:pt x="16510" y="318770"/>
                    <a:pt x="3810" y="280670"/>
                    <a:pt x="2540" y="245110"/>
                  </a:cubicBezTo>
                  <a:cubicBezTo>
                    <a:pt x="0" y="209550"/>
                    <a:pt x="7620" y="170180"/>
                    <a:pt x="21590" y="137160"/>
                  </a:cubicBezTo>
                  <a:cubicBezTo>
                    <a:pt x="36830" y="105410"/>
                    <a:pt x="60960" y="72390"/>
                    <a:pt x="88900" y="50800"/>
                  </a:cubicBezTo>
                  <a:cubicBezTo>
                    <a:pt x="116840" y="29210"/>
                    <a:pt x="153670" y="12700"/>
                    <a:pt x="189230" y="6350"/>
                  </a:cubicBezTo>
                  <a:cubicBezTo>
                    <a:pt x="223520" y="0"/>
                    <a:pt x="264160" y="2540"/>
                    <a:pt x="298450" y="12700"/>
                  </a:cubicBezTo>
                  <a:cubicBezTo>
                    <a:pt x="332740" y="22860"/>
                    <a:pt x="392430" y="69850"/>
                    <a:pt x="392430" y="69850"/>
                  </a:cubicBezTo>
                </a:path>
              </a:pathLst>
            </a:custGeom>
            <a:solidFill>
              <a:srgbClr val="E8E8E8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sp>
        <p:nvSpPr>
          <p:cNvPr id="7" name="Freeform 7"/>
          <p:cNvSpPr/>
          <p:nvPr/>
        </p:nvSpPr>
        <p:spPr>
          <a:xfrm>
            <a:off x="956286" y="6723359"/>
            <a:ext cx="6689863" cy="3456059"/>
          </a:xfrm>
          <a:custGeom>
            <a:avLst/>
            <a:gdLst/>
            <a:ahLst/>
            <a:cxnLst/>
            <a:rect l="l" t="t" r="r" b="b"/>
            <a:pathLst>
              <a:path w="6689863" h="3456059">
                <a:moveTo>
                  <a:pt x="0" y="0"/>
                </a:moveTo>
                <a:lnTo>
                  <a:pt x="6689864" y="0"/>
                </a:lnTo>
                <a:lnTo>
                  <a:pt x="6689864" y="3456059"/>
                </a:lnTo>
                <a:lnTo>
                  <a:pt x="0" y="34560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731137" y="7028556"/>
            <a:ext cx="5323954" cy="430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3"/>
              </a:lnSpc>
              <a:spcBef>
                <a:spcPct val="0"/>
              </a:spcBef>
            </a:pPr>
            <a:r>
              <a:rPr lang="en-US" sz="2545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Simulation Setup &amp; Baseline Comparison</a:t>
            </a:r>
          </a:p>
        </p:txBody>
      </p:sp>
      <p:sp>
        <p:nvSpPr>
          <p:cNvPr id="9" name="Freeform 9"/>
          <p:cNvSpPr/>
          <p:nvPr/>
        </p:nvSpPr>
        <p:spPr>
          <a:xfrm>
            <a:off x="1903767" y="2958465"/>
            <a:ext cx="6220799" cy="3213735"/>
          </a:xfrm>
          <a:custGeom>
            <a:avLst/>
            <a:gdLst/>
            <a:ahLst/>
            <a:cxnLst/>
            <a:rect l="l" t="t" r="r" b="b"/>
            <a:pathLst>
              <a:path w="6220799" h="3213735">
                <a:moveTo>
                  <a:pt x="0" y="0"/>
                </a:moveTo>
                <a:lnTo>
                  <a:pt x="6220799" y="0"/>
                </a:lnTo>
                <a:lnTo>
                  <a:pt x="6220799" y="3213735"/>
                </a:lnTo>
                <a:lnTo>
                  <a:pt x="0" y="32137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731137" y="3102387"/>
            <a:ext cx="5913560" cy="464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2"/>
              </a:lnSpc>
              <a:spcBef>
                <a:spcPct val="0"/>
              </a:spcBef>
            </a:pPr>
            <a:r>
              <a:rPr lang="en-US" sz="2716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Fog Node &amp; Signal Control</a:t>
            </a:r>
          </a:p>
        </p:txBody>
      </p:sp>
      <p:sp>
        <p:nvSpPr>
          <p:cNvPr id="11" name="Freeform 11"/>
          <p:cNvSpPr/>
          <p:nvPr/>
        </p:nvSpPr>
        <p:spPr>
          <a:xfrm>
            <a:off x="9657050" y="2750344"/>
            <a:ext cx="6504449" cy="3320476"/>
          </a:xfrm>
          <a:custGeom>
            <a:avLst/>
            <a:gdLst/>
            <a:ahLst/>
            <a:cxnLst/>
            <a:rect l="l" t="t" r="r" b="b"/>
            <a:pathLst>
              <a:path w="6504449" h="3320476">
                <a:moveTo>
                  <a:pt x="0" y="0"/>
                </a:moveTo>
                <a:lnTo>
                  <a:pt x="6504449" y="0"/>
                </a:lnTo>
                <a:lnTo>
                  <a:pt x="6504449" y="3320476"/>
                </a:lnTo>
                <a:lnTo>
                  <a:pt x="0" y="3320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99" b="-599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9657050" y="3111912"/>
            <a:ext cx="6504449" cy="455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62"/>
              </a:lnSpc>
              <a:spcBef>
                <a:spcPct val="0"/>
              </a:spcBef>
            </a:pPr>
            <a:r>
              <a:rPr lang="en-US" sz="2687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Reinforcement Learning</a:t>
            </a:r>
          </a:p>
        </p:txBody>
      </p:sp>
      <p:sp>
        <p:nvSpPr>
          <p:cNvPr id="13" name="Freeform 13"/>
          <p:cNvSpPr/>
          <p:nvPr/>
        </p:nvSpPr>
        <p:spPr>
          <a:xfrm>
            <a:off x="10837545" y="6723359"/>
            <a:ext cx="6898110" cy="3563641"/>
          </a:xfrm>
          <a:custGeom>
            <a:avLst/>
            <a:gdLst/>
            <a:ahLst/>
            <a:cxnLst/>
            <a:rect l="l" t="t" r="r" b="b"/>
            <a:pathLst>
              <a:path w="6898110" h="3563641">
                <a:moveTo>
                  <a:pt x="0" y="0"/>
                </a:moveTo>
                <a:lnTo>
                  <a:pt x="6898110" y="0"/>
                </a:lnTo>
                <a:lnTo>
                  <a:pt x="6898110" y="3563641"/>
                </a:lnTo>
                <a:lnTo>
                  <a:pt x="0" y="3563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837545" y="7019031"/>
            <a:ext cx="6421755" cy="50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29"/>
              </a:lnSpc>
              <a:spcBef>
                <a:spcPct val="0"/>
              </a:spcBef>
            </a:pPr>
            <a:r>
              <a:rPr lang="en-US" sz="2949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Complete Evaluation &amp; Visualization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53128" y="7515340"/>
            <a:ext cx="6079973" cy="3364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3214" lvl="1" indent="-231607" algn="l">
              <a:lnSpc>
                <a:spcPts val="3003"/>
              </a:lnSpc>
              <a:buFont typeface="Arial"/>
              <a:buChar char="•"/>
            </a:pPr>
            <a:r>
              <a:rPr lang="en-US" sz="2145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Set up SUMO with both synthetic and real maps</a:t>
            </a:r>
          </a:p>
          <a:p>
            <a:pPr marL="463214" lvl="1" indent="-231607" algn="l">
              <a:lnSpc>
                <a:spcPts val="3003"/>
              </a:lnSpc>
              <a:buFont typeface="Arial"/>
              <a:buChar char="•"/>
            </a:pPr>
            <a:r>
              <a:rPr lang="en-US" sz="2145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Implement and run FTC and Max-Pressure methods</a:t>
            </a:r>
          </a:p>
          <a:p>
            <a:pPr marL="463214" lvl="1" indent="-231607" algn="l">
              <a:lnSpc>
                <a:spcPts val="3003"/>
              </a:lnSpc>
              <a:buFont typeface="Arial"/>
              <a:buChar char="•"/>
            </a:pPr>
            <a:r>
              <a:rPr lang="en-US" sz="2145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Collect results like waiting time</a:t>
            </a:r>
          </a:p>
          <a:p>
            <a:pPr marL="463214" lvl="1" indent="-231607" algn="l">
              <a:lnSpc>
                <a:spcPts val="3003"/>
              </a:lnSpc>
              <a:buFont typeface="Arial"/>
              <a:buChar char="•"/>
            </a:pPr>
            <a:r>
              <a:rPr lang="en-US" sz="2145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Plot and save data</a:t>
            </a:r>
          </a:p>
          <a:p>
            <a:pPr marL="463214" lvl="1" indent="-231607" algn="l">
              <a:lnSpc>
                <a:spcPts val="3003"/>
              </a:lnSpc>
              <a:buFont typeface="Arial"/>
              <a:buChar char="•"/>
            </a:pPr>
            <a:r>
              <a:rPr lang="en-US" sz="2145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Focus only on non-RL traffic control</a:t>
            </a:r>
          </a:p>
          <a:p>
            <a:pPr algn="l">
              <a:lnSpc>
                <a:spcPts val="2583"/>
              </a:lnSpc>
            </a:pPr>
            <a:endParaRPr lang="en-US" sz="2145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  <a:p>
            <a:pPr algn="l">
              <a:lnSpc>
                <a:spcPts val="3003"/>
              </a:lnSpc>
            </a:pPr>
            <a:endParaRPr lang="en-US" sz="2145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322878" y="3705790"/>
            <a:ext cx="5389595" cy="2827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9575" lvl="1" indent="-249788" algn="l">
              <a:lnSpc>
                <a:spcPts val="3239"/>
              </a:lnSpc>
              <a:spcBef>
                <a:spcPct val="0"/>
              </a:spcBef>
              <a:buFont typeface="Arial"/>
              <a:buChar char="•"/>
            </a:pPr>
            <a:r>
              <a:rPr lang="en-US" sz="2313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Create edge devices for intersections</a:t>
            </a:r>
          </a:p>
          <a:p>
            <a:pPr marL="499575" lvl="1" indent="-249788" algn="l">
              <a:lnSpc>
                <a:spcPts val="3239"/>
              </a:lnSpc>
              <a:spcBef>
                <a:spcPct val="0"/>
              </a:spcBef>
              <a:buFont typeface="Arial"/>
              <a:buChar char="•"/>
            </a:pPr>
            <a:r>
              <a:rPr lang="en-US" sz="2313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Build fog node to control signal clusters</a:t>
            </a:r>
          </a:p>
          <a:p>
            <a:pPr marL="499575" lvl="1" indent="-249788" algn="l">
              <a:lnSpc>
                <a:spcPts val="3239"/>
              </a:lnSpc>
              <a:spcBef>
                <a:spcPct val="0"/>
              </a:spcBef>
              <a:buFont typeface="Arial"/>
              <a:buChar char="•"/>
            </a:pPr>
            <a:r>
              <a:rPr lang="en-US" sz="2313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Handle road changes (add/remove signals)</a:t>
            </a:r>
          </a:p>
          <a:p>
            <a:pPr marL="499575" lvl="1" indent="-249788" algn="l">
              <a:lnSpc>
                <a:spcPts val="3239"/>
              </a:lnSpc>
              <a:spcBef>
                <a:spcPct val="0"/>
              </a:spcBef>
              <a:buFont typeface="Arial"/>
              <a:buChar char="•"/>
            </a:pPr>
            <a:r>
              <a:rPr lang="en-US" sz="2313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Simulate retraining requests</a:t>
            </a:r>
          </a:p>
          <a:p>
            <a:pPr marL="499575" lvl="1" indent="-249788" algn="l">
              <a:lnSpc>
                <a:spcPts val="3239"/>
              </a:lnSpc>
              <a:spcBef>
                <a:spcPct val="0"/>
              </a:spcBef>
              <a:buFont typeface="Arial"/>
              <a:buChar char="•"/>
            </a:pPr>
            <a:r>
              <a:rPr lang="en-US" sz="2313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Run traffic control logic without and with PPO</a:t>
            </a:r>
          </a:p>
          <a:p>
            <a:pPr algn="l">
              <a:lnSpc>
                <a:spcPts val="3239"/>
              </a:lnSpc>
              <a:spcBef>
                <a:spcPct val="0"/>
              </a:spcBef>
            </a:pPr>
            <a:endParaRPr lang="en-US" sz="2313">
              <a:solidFill>
                <a:srgbClr val="000000"/>
              </a:solidFill>
              <a:latin typeface="Proxima Nova Condensed"/>
              <a:ea typeface="Proxima Nova Condensed"/>
              <a:cs typeface="Proxima Nova Condensed"/>
              <a:sym typeface="Proxima Nova Condense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876347" y="3567417"/>
            <a:ext cx="5429746" cy="2557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7982" lvl="1" indent="-263991" algn="l">
              <a:lnSpc>
                <a:spcPts val="3423"/>
              </a:lnSpc>
              <a:buFont typeface="Arial"/>
              <a:buChar char="•"/>
            </a:pPr>
            <a:r>
              <a:rPr lang="en-US" sz="2445" dirty="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Define state, action, and reward</a:t>
            </a:r>
          </a:p>
          <a:p>
            <a:pPr marL="527982" lvl="1" indent="-263991" algn="l">
              <a:lnSpc>
                <a:spcPts val="3423"/>
              </a:lnSpc>
              <a:buFont typeface="Arial"/>
              <a:buChar char="•"/>
            </a:pPr>
            <a:r>
              <a:rPr lang="en-US" sz="2445" dirty="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Build and train the PPO model</a:t>
            </a:r>
          </a:p>
          <a:p>
            <a:pPr marL="527982" lvl="1" indent="-263991" algn="l">
              <a:lnSpc>
                <a:spcPts val="3423"/>
              </a:lnSpc>
              <a:buFont typeface="Arial"/>
              <a:buChar char="•"/>
            </a:pPr>
            <a:r>
              <a:rPr lang="en-US" sz="2445" dirty="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Use SUMO to test the RL agent</a:t>
            </a:r>
          </a:p>
          <a:p>
            <a:pPr marL="527982" lvl="1" indent="-263991" algn="l">
              <a:lnSpc>
                <a:spcPts val="3423"/>
              </a:lnSpc>
              <a:buFont typeface="Arial"/>
              <a:buChar char="•"/>
            </a:pPr>
            <a:r>
              <a:rPr lang="en-US" sz="2445" dirty="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Tune and save the trained model</a:t>
            </a:r>
          </a:p>
          <a:p>
            <a:pPr marL="527982" lvl="1" indent="-263991" algn="l">
              <a:lnSpc>
                <a:spcPts val="3423"/>
              </a:lnSpc>
              <a:buFont typeface="Arial"/>
              <a:buChar char="•"/>
            </a:pPr>
            <a:r>
              <a:rPr lang="en-US" sz="2445" dirty="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Compare RL results with baseline methods</a:t>
            </a:r>
          </a:p>
          <a:p>
            <a:pPr algn="ctr">
              <a:lnSpc>
                <a:spcPts val="3423"/>
              </a:lnSpc>
            </a:pPr>
            <a:endParaRPr lang="en-US" sz="2445" dirty="0">
              <a:solidFill>
                <a:srgbClr val="000000"/>
              </a:solidFill>
              <a:latin typeface="Proxima Nova Condensed"/>
              <a:ea typeface="Proxima Nova Condensed"/>
              <a:cs typeface="Proxima Nova Condensed"/>
              <a:sym typeface="Proxima Nova Condense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781695" y="7518264"/>
            <a:ext cx="6185194" cy="2557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7982" lvl="1" indent="-263991" algn="l">
              <a:lnSpc>
                <a:spcPts val="3423"/>
              </a:lnSpc>
              <a:buFont typeface="Arial"/>
              <a:buChar char="•"/>
            </a:pPr>
            <a:r>
              <a:rPr lang="en-US" sz="2445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 Collect data from all 3 others (baseline, fog-only, PPO)</a:t>
            </a:r>
          </a:p>
          <a:p>
            <a:pPr marL="527982" lvl="1" indent="-263991" algn="l">
              <a:lnSpc>
                <a:spcPts val="3423"/>
              </a:lnSpc>
              <a:buFont typeface="Arial"/>
              <a:buChar char="•"/>
            </a:pPr>
            <a:r>
              <a:rPr lang="en-US" sz="2445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 Plot graphs: Avg waiting time, time loss</a:t>
            </a:r>
          </a:p>
          <a:p>
            <a:pPr marL="527982" lvl="1" indent="-263991" algn="l">
              <a:lnSpc>
                <a:spcPts val="3423"/>
              </a:lnSpc>
              <a:buFont typeface="Arial"/>
              <a:buChar char="•"/>
            </a:pPr>
            <a:r>
              <a:rPr lang="en-US" sz="2445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Compare all methods (FTC, Max-Pressure, PPO, etc.)</a:t>
            </a:r>
          </a:p>
          <a:p>
            <a:pPr marL="527982" lvl="1" indent="-263991" algn="l">
              <a:lnSpc>
                <a:spcPts val="3423"/>
              </a:lnSpc>
              <a:buFont typeface="Arial"/>
              <a:buChar char="•"/>
            </a:pPr>
            <a:r>
              <a:rPr lang="en-US" sz="2445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 Build dashboard/plots using matplotlib/seaborn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8807768" y="4208145"/>
            <a:ext cx="692468" cy="2962275"/>
            <a:chOff x="0" y="0"/>
            <a:chExt cx="923290" cy="3949700"/>
          </a:xfrm>
        </p:grpSpPr>
        <p:sp>
          <p:nvSpPr>
            <p:cNvPr id="20" name="Freeform 20"/>
            <p:cNvSpPr/>
            <p:nvPr/>
          </p:nvSpPr>
          <p:spPr>
            <a:xfrm>
              <a:off x="45720" y="50800"/>
              <a:ext cx="833120" cy="3849370"/>
            </a:xfrm>
            <a:custGeom>
              <a:avLst/>
              <a:gdLst/>
              <a:ahLst/>
              <a:cxnLst/>
              <a:rect l="l" t="t" r="r" b="b"/>
              <a:pathLst>
                <a:path w="833120" h="3849370">
                  <a:moveTo>
                    <a:pt x="5080" y="2416810"/>
                  </a:moveTo>
                  <a:cubicBezTo>
                    <a:pt x="6350" y="2404110"/>
                    <a:pt x="6350" y="2397760"/>
                    <a:pt x="6350" y="2397760"/>
                  </a:cubicBezTo>
                  <a:cubicBezTo>
                    <a:pt x="6350" y="2396490"/>
                    <a:pt x="8890" y="2391410"/>
                    <a:pt x="10160" y="2387600"/>
                  </a:cubicBezTo>
                  <a:cubicBezTo>
                    <a:pt x="10160" y="2385060"/>
                    <a:pt x="12700" y="2378710"/>
                    <a:pt x="12700" y="2378710"/>
                  </a:cubicBezTo>
                  <a:cubicBezTo>
                    <a:pt x="12700" y="2378710"/>
                    <a:pt x="16510" y="2373630"/>
                    <a:pt x="17780" y="2371090"/>
                  </a:cubicBezTo>
                  <a:cubicBezTo>
                    <a:pt x="20320" y="2368550"/>
                    <a:pt x="22860" y="2363470"/>
                    <a:pt x="22860" y="2363470"/>
                  </a:cubicBezTo>
                  <a:cubicBezTo>
                    <a:pt x="22860" y="2363470"/>
                    <a:pt x="27940" y="2358390"/>
                    <a:pt x="30480" y="2357120"/>
                  </a:cubicBezTo>
                  <a:cubicBezTo>
                    <a:pt x="33020" y="2354580"/>
                    <a:pt x="36830" y="2349500"/>
                    <a:pt x="36830" y="2349500"/>
                  </a:cubicBezTo>
                  <a:cubicBezTo>
                    <a:pt x="38100" y="2349500"/>
                    <a:pt x="43180" y="2346960"/>
                    <a:pt x="45720" y="2345690"/>
                  </a:cubicBezTo>
                  <a:cubicBezTo>
                    <a:pt x="48260" y="2343150"/>
                    <a:pt x="54610" y="2340610"/>
                    <a:pt x="54610" y="2340610"/>
                  </a:cubicBezTo>
                  <a:cubicBezTo>
                    <a:pt x="54610" y="2340610"/>
                    <a:pt x="59690" y="2339340"/>
                    <a:pt x="63500" y="2338070"/>
                  </a:cubicBezTo>
                  <a:cubicBezTo>
                    <a:pt x="66040" y="2336800"/>
                    <a:pt x="72390" y="2335530"/>
                    <a:pt x="72390" y="2335530"/>
                  </a:cubicBezTo>
                  <a:cubicBezTo>
                    <a:pt x="72390" y="2335530"/>
                    <a:pt x="78740" y="2335530"/>
                    <a:pt x="82550" y="2335530"/>
                  </a:cubicBezTo>
                  <a:cubicBezTo>
                    <a:pt x="85090" y="2335530"/>
                    <a:pt x="91440" y="2335530"/>
                    <a:pt x="91440" y="2335530"/>
                  </a:cubicBezTo>
                  <a:cubicBezTo>
                    <a:pt x="91440" y="2335530"/>
                    <a:pt x="97790" y="2336800"/>
                    <a:pt x="101600" y="2336800"/>
                  </a:cubicBezTo>
                  <a:cubicBezTo>
                    <a:pt x="104140" y="2338070"/>
                    <a:pt x="110490" y="2339340"/>
                    <a:pt x="110490" y="2339340"/>
                  </a:cubicBezTo>
                  <a:cubicBezTo>
                    <a:pt x="110490" y="2339340"/>
                    <a:pt x="116840" y="2341880"/>
                    <a:pt x="119380" y="2343150"/>
                  </a:cubicBezTo>
                  <a:cubicBezTo>
                    <a:pt x="121920" y="2344420"/>
                    <a:pt x="128270" y="2346960"/>
                    <a:pt x="128270" y="2348230"/>
                  </a:cubicBezTo>
                  <a:cubicBezTo>
                    <a:pt x="128270" y="2348230"/>
                    <a:pt x="132080" y="2352040"/>
                    <a:pt x="134620" y="2353310"/>
                  </a:cubicBezTo>
                  <a:cubicBezTo>
                    <a:pt x="137160" y="2355850"/>
                    <a:pt x="139700" y="2358390"/>
                    <a:pt x="142240" y="2359660"/>
                  </a:cubicBezTo>
                  <a:cubicBezTo>
                    <a:pt x="146050" y="2362200"/>
                    <a:pt x="152400" y="2360930"/>
                    <a:pt x="158750" y="2364740"/>
                  </a:cubicBezTo>
                  <a:cubicBezTo>
                    <a:pt x="173990" y="2376170"/>
                    <a:pt x="220980" y="2446020"/>
                    <a:pt x="228600" y="2443480"/>
                  </a:cubicBezTo>
                  <a:cubicBezTo>
                    <a:pt x="232410" y="2442210"/>
                    <a:pt x="227330" y="2432050"/>
                    <a:pt x="228600" y="2423160"/>
                  </a:cubicBezTo>
                  <a:cubicBezTo>
                    <a:pt x="231140" y="2405380"/>
                    <a:pt x="251460" y="2345690"/>
                    <a:pt x="251460" y="2344420"/>
                  </a:cubicBezTo>
                  <a:cubicBezTo>
                    <a:pt x="251460" y="2344420"/>
                    <a:pt x="252730" y="2338070"/>
                    <a:pt x="252730" y="2335530"/>
                  </a:cubicBezTo>
                  <a:cubicBezTo>
                    <a:pt x="252730" y="2331720"/>
                    <a:pt x="254000" y="2326640"/>
                    <a:pt x="254000" y="2325370"/>
                  </a:cubicBezTo>
                  <a:cubicBezTo>
                    <a:pt x="254000" y="2325370"/>
                    <a:pt x="256540" y="2320290"/>
                    <a:pt x="257810" y="2316480"/>
                  </a:cubicBezTo>
                  <a:cubicBezTo>
                    <a:pt x="259080" y="2313940"/>
                    <a:pt x="260350" y="2307590"/>
                    <a:pt x="260350" y="2307590"/>
                  </a:cubicBezTo>
                  <a:cubicBezTo>
                    <a:pt x="261620" y="2307590"/>
                    <a:pt x="264160" y="2302510"/>
                    <a:pt x="266700" y="2299970"/>
                  </a:cubicBezTo>
                  <a:cubicBezTo>
                    <a:pt x="267970" y="2297430"/>
                    <a:pt x="271780" y="2292350"/>
                    <a:pt x="271780" y="2292350"/>
                  </a:cubicBezTo>
                  <a:cubicBezTo>
                    <a:pt x="271780" y="2292350"/>
                    <a:pt x="276860" y="2288540"/>
                    <a:pt x="279400" y="2286000"/>
                  </a:cubicBezTo>
                  <a:cubicBezTo>
                    <a:pt x="281940" y="2283460"/>
                    <a:pt x="285750" y="2279650"/>
                    <a:pt x="285750" y="2279650"/>
                  </a:cubicBezTo>
                  <a:cubicBezTo>
                    <a:pt x="287020" y="2279650"/>
                    <a:pt x="292100" y="2277110"/>
                    <a:pt x="294640" y="2274570"/>
                  </a:cubicBezTo>
                  <a:cubicBezTo>
                    <a:pt x="297180" y="2273300"/>
                    <a:pt x="303530" y="2270760"/>
                    <a:pt x="303530" y="2270760"/>
                  </a:cubicBezTo>
                  <a:cubicBezTo>
                    <a:pt x="303530" y="2270760"/>
                    <a:pt x="309880" y="2269490"/>
                    <a:pt x="312420" y="2268220"/>
                  </a:cubicBezTo>
                  <a:cubicBezTo>
                    <a:pt x="316230" y="2268220"/>
                    <a:pt x="321310" y="2265680"/>
                    <a:pt x="322580" y="2265680"/>
                  </a:cubicBezTo>
                  <a:cubicBezTo>
                    <a:pt x="322580" y="2265680"/>
                    <a:pt x="328930" y="2265680"/>
                    <a:pt x="331470" y="2265680"/>
                  </a:cubicBezTo>
                  <a:cubicBezTo>
                    <a:pt x="335280" y="2265680"/>
                    <a:pt x="341630" y="2265680"/>
                    <a:pt x="341630" y="2265680"/>
                  </a:cubicBezTo>
                  <a:cubicBezTo>
                    <a:pt x="341630" y="2265680"/>
                    <a:pt x="347980" y="2268220"/>
                    <a:pt x="350520" y="2268220"/>
                  </a:cubicBezTo>
                  <a:cubicBezTo>
                    <a:pt x="351790" y="2269490"/>
                    <a:pt x="353060" y="2270760"/>
                    <a:pt x="354330" y="2269490"/>
                  </a:cubicBezTo>
                  <a:cubicBezTo>
                    <a:pt x="356870" y="2268220"/>
                    <a:pt x="355600" y="2245360"/>
                    <a:pt x="355600" y="2245360"/>
                  </a:cubicBezTo>
                  <a:cubicBezTo>
                    <a:pt x="355600" y="2245360"/>
                    <a:pt x="355600" y="2239010"/>
                    <a:pt x="356870" y="2236470"/>
                  </a:cubicBezTo>
                  <a:cubicBezTo>
                    <a:pt x="356870" y="2235200"/>
                    <a:pt x="356870" y="2233930"/>
                    <a:pt x="356870" y="2231390"/>
                  </a:cubicBezTo>
                  <a:cubicBezTo>
                    <a:pt x="358140" y="2221230"/>
                    <a:pt x="354330" y="2189480"/>
                    <a:pt x="356870" y="2164080"/>
                  </a:cubicBezTo>
                  <a:cubicBezTo>
                    <a:pt x="359410" y="2129790"/>
                    <a:pt x="360680" y="2058670"/>
                    <a:pt x="374650" y="2045970"/>
                  </a:cubicBezTo>
                  <a:cubicBezTo>
                    <a:pt x="379730" y="2039620"/>
                    <a:pt x="392430" y="2047240"/>
                    <a:pt x="397510" y="2042160"/>
                  </a:cubicBezTo>
                  <a:cubicBezTo>
                    <a:pt x="403860" y="2035810"/>
                    <a:pt x="397510" y="2014220"/>
                    <a:pt x="396240" y="1996440"/>
                  </a:cubicBezTo>
                  <a:cubicBezTo>
                    <a:pt x="396240" y="1972310"/>
                    <a:pt x="396240" y="1940560"/>
                    <a:pt x="396240" y="1911350"/>
                  </a:cubicBezTo>
                  <a:cubicBezTo>
                    <a:pt x="394970" y="1883410"/>
                    <a:pt x="394970" y="1856740"/>
                    <a:pt x="394970" y="1823720"/>
                  </a:cubicBezTo>
                  <a:cubicBezTo>
                    <a:pt x="394970" y="1785620"/>
                    <a:pt x="394970" y="1738630"/>
                    <a:pt x="394970" y="1697990"/>
                  </a:cubicBezTo>
                  <a:cubicBezTo>
                    <a:pt x="394970" y="1659890"/>
                    <a:pt x="396240" y="1623060"/>
                    <a:pt x="397510" y="1587500"/>
                  </a:cubicBezTo>
                  <a:cubicBezTo>
                    <a:pt x="397510" y="1551940"/>
                    <a:pt x="397510" y="1520190"/>
                    <a:pt x="398780" y="1485900"/>
                  </a:cubicBezTo>
                  <a:cubicBezTo>
                    <a:pt x="398780" y="1449070"/>
                    <a:pt x="400050" y="1409700"/>
                    <a:pt x="400050" y="1374140"/>
                  </a:cubicBezTo>
                  <a:cubicBezTo>
                    <a:pt x="400050" y="1338580"/>
                    <a:pt x="401320" y="1309370"/>
                    <a:pt x="401320" y="1271270"/>
                  </a:cubicBezTo>
                  <a:cubicBezTo>
                    <a:pt x="401320" y="1226820"/>
                    <a:pt x="401320" y="1169670"/>
                    <a:pt x="400050" y="1122680"/>
                  </a:cubicBezTo>
                  <a:cubicBezTo>
                    <a:pt x="400050" y="1079500"/>
                    <a:pt x="400050" y="1037590"/>
                    <a:pt x="398780" y="999490"/>
                  </a:cubicBezTo>
                  <a:cubicBezTo>
                    <a:pt x="398780" y="969010"/>
                    <a:pt x="398780" y="942340"/>
                    <a:pt x="397510" y="913130"/>
                  </a:cubicBezTo>
                  <a:cubicBezTo>
                    <a:pt x="397510" y="883920"/>
                    <a:pt x="396240" y="857250"/>
                    <a:pt x="396240" y="825500"/>
                  </a:cubicBezTo>
                  <a:cubicBezTo>
                    <a:pt x="396240" y="789940"/>
                    <a:pt x="396240" y="753110"/>
                    <a:pt x="396240" y="712470"/>
                  </a:cubicBezTo>
                  <a:cubicBezTo>
                    <a:pt x="396240" y="666750"/>
                    <a:pt x="396240" y="612140"/>
                    <a:pt x="396240" y="567690"/>
                  </a:cubicBezTo>
                  <a:cubicBezTo>
                    <a:pt x="396240" y="529590"/>
                    <a:pt x="401320" y="499110"/>
                    <a:pt x="397510" y="463550"/>
                  </a:cubicBezTo>
                  <a:cubicBezTo>
                    <a:pt x="393700" y="427990"/>
                    <a:pt x="382270" y="389890"/>
                    <a:pt x="374650" y="353060"/>
                  </a:cubicBezTo>
                  <a:cubicBezTo>
                    <a:pt x="367030" y="313690"/>
                    <a:pt x="369570" y="273050"/>
                    <a:pt x="353060" y="236220"/>
                  </a:cubicBezTo>
                  <a:cubicBezTo>
                    <a:pt x="336550" y="198120"/>
                    <a:pt x="279400" y="139700"/>
                    <a:pt x="270510" y="129540"/>
                  </a:cubicBezTo>
                  <a:cubicBezTo>
                    <a:pt x="269240" y="127000"/>
                    <a:pt x="267970" y="127000"/>
                    <a:pt x="267970" y="125730"/>
                  </a:cubicBezTo>
                  <a:cubicBezTo>
                    <a:pt x="266700" y="124460"/>
                    <a:pt x="266700" y="124460"/>
                    <a:pt x="266700" y="123190"/>
                  </a:cubicBezTo>
                  <a:cubicBezTo>
                    <a:pt x="265430" y="121920"/>
                    <a:pt x="264160" y="120650"/>
                    <a:pt x="262890" y="119380"/>
                  </a:cubicBezTo>
                  <a:cubicBezTo>
                    <a:pt x="261620" y="116840"/>
                    <a:pt x="261620" y="113030"/>
                    <a:pt x="260350" y="110490"/>
                  </a:cubicBezTo>
                  <a:cubicBezTo>
                    <a:pt x="259080" y="107950"/>
                    <a:pt x="256540" y="105410"/>
                    <a:pt x="256540" y="102870"/>
                  </a:cubicBezTo>
                  <a:cubicBezTo>
                    <a:pt x="255270" y="101600"/>
                    <a:pt x="255270" y="100330"/>
                    <a:pt x="255270" y="99060"/>
                  </a:cubicBezTo>
                  <a:cubicBezTo>
                    <a:pt x="255270" y="97790"/>
                    <a:pt x="254000" y="96520"/>
                    <a:pt x="254000" y="95250"/>
                  </a:cubicBezTo>
                  <a:cubicBezTo>
                    <a:pt x="252730" y="92710"/>
                    <a:pt x="254000" y="88900"/>
                    <a:pt x="254000" y="86360"/>
                  </a:cubicBezTo>
                  <a:cubicBezTo>
                    <a:pt x="252730" y="83820"/>
                    <a:pt x="252730" y="80010"/>
                    <a:pt x="252730" y="77470"/>
                  </a:cubicBezTo>
                  <a:cubicBezTo>
                    <a:pt x="252730" y="76200"/>
                    <a:pt x="252730" y="74930"/>
                    <a:pt x="252730" y="73660"/>
                  </a:cubicBezTo>
                  <a:cubicBezTo>
                    <a:pt x="252730" y="72390"/>
                    <a:pt x="252730" y="71120"/>
                    <a:pt x="252730" y="69850"/>
                  </a:cubicBezTo>
                  <a:cubicBezTo>
                    <a:pt x="252730" y="67310"/>
                    <a:pt x="254000" y="63500"/>
                    <a:pt x="255270" y="60960"/>
                  </a:cubicBezTo>
                  <a:cubicBezTo>
                    <a:pt x="255270" y="58420"/>
                    <a:pt x="256540" y="54610"/>
                    <a:pt x="256540" y="52070"/>
                  </a:cubicBezTo>
                  <a:cubicBezTo>
                    <a:pt x="257810" y="50800"/>
                    <a:pt x="257810" y="49530"/>
                    <a:pt x="259080" y="48260"/>
                  </a:cubicBezTo>
                  <a:cubicBezTo>
                    <a:pt x="259080" y="46990"/>
                    <a:pt x="259080" y="45720"/>
                    <a:pt x="260350" y="44450"/>
                  </a:cubicBezTo>
                  <a:cubicBezTo>
                    <a:pt x="261620" y="41910"/>
                    <a:pt x="262890" y="40640"/>
                    <a:pt x="265430" y="38100"/>
                  </a:cubicBezTo>
                  <a:cubicBezTo>
                    <a:pt x="266700" y="35560"/>
                    <a:pt x="267970" y="31750"/>
                    <a:pt x="269240" y="30480"/>
                  </a:cubicBezTo>
                  <a:cubicBezTo>
                    <a:pt x="270510" y="29210"/>
                    <a:pt x="271780" y="27940"/>
                    <a:pt x="271780" y="26670"/>
                  </a:cubicBezTo>
                  <a:cubicBezTo>
                    <a:pt x="273050" y="26670"/>
                    <a:pt x="273050" y="25400"/>
                    <a:pt x="274320" y="24130"/>
                  </a:cubicBezTo>
                  <a:cubicBezTo>
                    <a:pt x="276860" y="21590"/>
                    <a:pt x="279400" y="20320"/>
                    <a:pt x="281940" y="19050"/>
                  </a:cubicBezTo>
                  <a:cubicBezTo>
                    <a:pt x="283210" y="16510"/>
                    <a:pt x="285750" y="13970"/>
                    <a:pt x="288290" y="12700"/>
                  </a:cubicBezTo>
                  <a:cubicBezTo>
                    <a:pt x="289560" y="11430"/>
                    <a:pt x="290830" y="11430"/>
                    <a:pt x="292100" y="11430"/>
                  </a:cubicBezTo>
                  <a:cubicBezTo>
                    <a:pt x="293370" y="10160"/>
                    <a:pt x="293370" y="8890"/>
                    <a:pt x="295910" y="8890"/>
                  </a:cubicBezTo>
                  <a:cubicBezTo>
                    <a:pt x="297180" y="7620"/>
                    <a:pt x="300990" y="6350"/>
                    <a:pt x="303530" y="6350"/>
                  </a:cubicBezTo>
                  <a:cubicBezTo>
                    <a:pt x="306070" y="5080"/>
                    <a:pt x="308610" y="2540"/>
                    <a:pt x="311150" y="2540"/>
                  </a:cubicBezTo>
                  <a:cubicBezTo>
                    <a:pt x="312420" y="1270"/>
                    <a:pt x="313690" y="2540"/>
                    <a:pt x="316230" y="1270"/>
                  </a:cubicBezTo>
                  <a:cubicBezTo>
                    <a:pt x="317500" y="1270"/>
                    <a:pt x="317500" y="1270"/>
                    <a:pt x="320040" y="0"/>
                  </a:cubicBezTo>
                  <a:cubicBezTo>
                    <a:pt x="322580" y="0"/>
                    <a:pt x="325120" y="1270"/>
                    <a:pt x="328930" y="0"/>
                  </a:cubicBezTo>
                  <a:cubicBezTo>
                    <a:pt x="331470" y="0"/>
                    <a:pt x="334010" y="0"/>
                    <a:pt x="336550" y="0"/>
                  </a:cubicBezTo>
                  <a:cubicBezTo>
                    <a:pt x="339090" y="0"/>
                    <a:pt x="339090" y="0"/>
                    <a:pt x="341630" y="1270"/>
                  </a:cubicBezTo>
                  <a:cubicBezTo>
                    <a:pt x="342900" y="1270"/>
                    <a:pt x="344170" y="0"/>
                    <a:pt x="345440" y="1270"/>
                  </a:cubicBezTo>
                  <a:cubicBezTo>
                    <a:pt x="347980" y="1270"/>
                    <a:pt x="350520" y="2540"/>
                    <a:pt x="353060" y="3810"/>
                  </a:cubicBezTo>
                  <a:cubicBezTo>
                    <a:pt x="355600" y="5080"/>
                    <a:pt x="359410" y="5080"/>
                    <a:pt x="361950" y="5080"/>
                  </a:cubicBezTo>
                  <a:cubicBezTo>
                    <a:pt x="363220" y="6350"/>
                    <a:pt x="364490" y="7620"/>
                    <a:pt x="365760" y="7620"/>
                  </a:cubicBezTo>
                  <a:cubicBezTo>
                    <a:pt x="367030" y="8890"/>
                    <a:pt x="368300" y="8890"/>
                    <a:pt x="369570" y="8890"/>
                  </a:cubicBezTo>
                  <a:cubicBezTo>
                    <a:pt x="372110" y="10160"/>
                    <a:pt x="373380" y="12700"/>
                    <a:pt x="375920" y="15240"/>
                  </a:cubicBezTo>
                  <a:cubicBezTo>
                    <a:pt x="378460" y="16510"/>
                    <a:pt x="382270" y="17780"/>
                    <a:pt x="383540" y="19050"/>
                  </a:cubicBezTo>
                  <a:cubicBezTo>
                    <a:pt x="384810" y="20320"/>
                    <a:pt x="384810" y="21590"/>
                    <a:pt x="386080" y="22860"/>
                  </a:cubicBezTo>
                  <a:cubicBezTo>
                    <a:pt x="387350" y="24130"/>
                    <a:pt x="388620" y="24130"/>
                    <a:pt x="389890" y="25400"/>
                  </a:cubicBezTo>
                  <a:cubicBezTo>
                    <a:pt x="391160" y="26670"/>
                    <a:pt x="392430" y="30480"/>
                    <a:pt x="394970" y="31750"/>
                  </a:cubicBezTo>
                  <a:cubicBezTo>
                    <a:pt x="396240" y="34290"/>
                    <a:pt x="400050" y="39370"/>
                    <a:pt x="400050" y="39370"/>
                  </a:cubicBezTo>
                  <a:cubicBezTo>
                    <a:pt x="400050" y="39370"/>
                    <a:pt x="427990" y="74930"/>
                    <a:pt x="443230" y="99060"/>
                  </a:cubicBezTo>
                  <a:cubicBezTo>
                    <a:pt x="463550" y="130810"/>
                    <a:pt x="495300" y="180340"/>
                    <a:pt x="506730" y="217170"/>
                  </a:cubicBezTo>
                  <a:cubicBezTo>
                    <a:pt x="516890" y="247650"/>
                    <a:pt x="513080" y="270510"/>
                    <a:pt x="519430" y="302260"/>
                  </a:cubicBezTo>
                  <a:cubicBezTo>
                    <a:pt x="527050" y="347980"/>
                    <a:pt x="544830" y="416560"/>
                    <a:pt x="549910" y="463550"/>
                  </a:cubicBezTo>
                  <a:cubicBezTo>
                    <a:pt x="553720" y="501650"/>
                    <a:pt x="551180" y="529590"/>
                    <a:pt x="552450" y="567690"/>
                  </a:cubicBezTo>
                  <a:cubicBezTo>
                    <a:pt x="552450" y="612140"/>
                    <a:pt x="552450" y="666750"/>
                    <a:pt x="552450" y="712470"/>
                  </a:cubicBezTo>
                  <a:cubicBezTo>
                    <a:pt x="552450" y="753110"/>
                    <a:pt x="552450" y="789940"/>
                    <a:pt x="551180" y="825500"/>
                  </a:cubicBezTo>
                  <a:cubicBezTo>
                    <a:pt x="551180" y="857250"/>
                    <a:pt x="551180" y="883920"/>
                    <a:pt x="549910" y="913130"/>
                  </a:cubicBezTo>
                  <a:cubicBezTo>
                    <a:pt x="549910" y="942340"/>
                    <a:pt x="549910" y="969010"/>
                    <a:pt x="548640" y="999490"/>
                  </a:cubicBezTo>
                  <a:cubicBezTo>
                    <a:pt x="548640" y="1037590"/>
                    <a:pt x="548640" y="1079500"/>
                    <a:pt x="547370" y="1122680"/>
                  </a:cubicBezTo>
                  <a:cubicBezTo>
                    <a:pt x="547370" y="1169670"/>
                    <a:pt x="547370" y="1226820"/>
                    <a:pt x="547370" y="1271270"/>
                  </a:cubicBezTo>
                  <a:cubicBezTo>
                    <a:pt x="547370" y="1309370"/>
                    <a:pt x="547370" y="1338580"/>
                    <a:pt x="548640" y="1374140"/>
                  </a:cubicBezTo>
                  <a:cubicBezTo>
                    <a:pt x="548640" y="1409700"/>
                    <a:pt x="548640" y="1449070"/>
                    <a:pt x="549910" y="1485900"/>
                  </a:cubicBezTo>
                  <a:cubicBezTo>
                    <a:pt x="549910" y="1520190"/>
                    <a:pt x="551180" y="1555750"/>
                    <a:pt x="551180" y="1587500"/>
                  </a:cubicBezTo>
                  <a:cubicBezTo>
                    <a:pt x="551180" y="1612900"/>
                    <a:pt x="551180" y="1656080"/>
                    <a:pt x="552450" y="1659890"/>
                  </a:cubicBezTo>
                  <a:cubicBezTo>
                    <a:pt x="553720" y="1661160"/>
                    <a:pt x="557530" y="1666240"/>
                    <a:pt x="557530" y="1666240"/>
                  </a:cubicBezTo>
                  <a:cubicBezTo>
                    <a:pt x="557530" y="1666240"/>
                    <a:pt x="558800" y="1671320"/>
                    <a:pt x="560070" y="1673860"/>
                  </a:cubicBezTo>
                  <a:cubicBezTo>
                    <a:pt x="561340" y="1676400"/>
                    <a:pt x="562610" y="1681480"/>
                    <a:pt x="562610" y="1681480"/>
                  </a:cubicBezTo>
                  <a:cubicBezTo>
                    <a:pt x="563880" y="1681480"/>
                    <a:pt x="563880" y="1686560"/>
                    <a:pt x="563880" y="1690370"/>
                  </a:cubicBezTo>
                  <a:cubicBezTo>
                    <a:pt x="565150" y="1692910"/>
                    <a:pt x="565150" y="1697990"/>
                    <a:pt x="565150" y="1697990"/>
                  </a:cubicBezTo>
                  <a:cubicBezTo>
                    <a:pt x="565150" y="1697990"/>
                    <a:pt x="566420" y="1760220"/>
                    <a:pt x="566420" y="1798320"/>
                  </a:cubicBezTo>
                  <a:cubicBezTo>
                    <a:pt x="567690" y="1847850"/>
                    <a:pt x="567690" y="1924050"/>
                    <a:pt x="567690" y="1971040"/>
                  </a:cubicBezTo>
                  <a:cubicBezTo>
                    <a:pt x="567690" y="2005330"/>
                    <a:pt x="567690" y="2030730"/>
                    <a:pt x="567690" y="2058670"/>
                  </a:cubicBezTo>
                  <a:cubicBezTo>
                    <a:pt x="567690" y="2086610"/>
                    <a:pt x="563880" y="2118360"/>
                    <a:pt x="568960" y="2139950"/>
                  </a:cubicBezTo>
                  <a:cubicBezTo>
                    <a:pt x="571500" y="2156460"/>
                    <a:pt x="580390" y="2161540"/>
                    <a:pt x="586740" y="2179320"/>
                  </a:cubicBezTo>
                  <a:cubicBezTo>
                    <a:pt x="596900" y="2211070"/>
                    <a:pt x="604520" y="2291080"/>
                    <a:pt x="614680" y="2321560"/>
                  </a:cubicBezTo>
                  <a:cubicBezTo>
                    <a:pt x="619760" y="2338070"/>
                    <a:pt x="621030" y="2349500"/>
                    <a:pt x="631190" y="2355850"/>
                  </a:cubicBezTo>
                  <a:cubicBezTo>
                    <a:pt x="646430" y="2363470"/>
                    <a:pt x="680720" y="2338070"/>
                    <a:pt x="706120" y="2345690"/>
                  </a:cubicBezTo>
                  <a:cubicBezTo>
                    <a:pt x="740410" y="2354580"/>
                    <a:pt x="793750" y="2391410"/>
                    <a:pt x="812800" y="2428240"/>
                  </a:cubicBezTo>
                  <a:cubicBezTo>
                    <a:pt x="833120" y="2466340"/>
                    <a:pt x="825500" y="2527300"/>
                    <a:pt x="825500" y="2567940"/>
                  </a:cubicBezTo>
                  <a:cubicBezTo>
                    <a:pt x="825500" y="2598420"/>
                    <a:pt x="821690" y="2622550"/>
                    <a:pt x="819150" y="2651760"/>
                  </a:cubicBezTo>
                  <a:cubicBezTo>
                    <a:pt x="816610" y="2683510"/>
                    <a:pt x="812800" y="2713990"/>
                    <a:pt x="806450" y="2749550"/>
                  </a:cubicBezTo>
                  <a:cubicBezTo>
                    <a:pt x="798830" y="2790190"/>
                    <a:pt x="791210" y="2834640"/>
                    <a:pt x="777240" y="2880360"/>
                  </a:cubicBezTo>
                  <a:cubicBezTo>
                    <a:pt x="763270" y="2928620"/>
                    <a:pt x="737870" y="2981960"/>
                    <a:pt x="721360" y="3031490"/>
                  </a:cubicBezTo>
                  <a:cubicBezTo>
                    <a:pt x="704850" y="3078480"/>
                    <a:pt x="692150" y="3125470"/>
                    <a:pt x="675640" y="3168650"/>
                  </a:cubicBezTo>
                  <a:cubicBezTo>
                    <a:pt x="661670" y="3205480"/>
                    <a:pt x="637540" y="3238500"/>
                    <a:pt x="632460" y="3272790"/>
                  </a:cubicBezTo>
                  <a:cubicBezTo>
                    <a:pt x="628650" y="3303270"/>
                    <a:pt x="636270" y="3331210"/>
                    <a:pt x="642620" y="3360420"/>
                  </a:cubicBezTo>
                  <a:cubicBezTo>
                    <a:pt x="650240" y="3393440"/>
                    <a:pt x="671830" y="3429000"/>
                    <a:pt x="676910" y="3459480"/>
                  </a:cubicBezTo>
                  <a:cubicBezTo>
                    <a:pt x="680720" y="3487420"/>
                    <a:pt x="676910" y="3510280"/>
                    <a:pt x="675640" y="3536950"/>
                  </a:cubicBezTo>
                  <a:cubicBezTo>
                    <a:pt x="675640" y="3566160"/>
                    <a:pt x="676910" y="3596640"/>
                    <a:pt x="674370" y="3628390"/>
                  </a:cubicBezTo>
                  <a:cubicBezTo>
                    <a:pt x="670560" y="3661410"/>
                    <a:pt x="665480" y="3713480"/>
                    <a:pt x="654050" y="3728720"/>
                  </a:cubicBezTo>
                  <a:cubicBezTo>
                    <a:pt x="648970" y="3735070"/>
                    <a:pt x="640080" y="3735070"/>
                    <a:pt x="637540" y="3737610"/>
                  </a:cubicBezTo>
                  <a:cubicBezTo>
                    <a:pt x="636270" y="3738880"/>
                    <a:pt x="636270" y="3741420"/>
                    <a:pt x="636270" y="3741420"/>
                  </a:cubicBezTo>
                  <a:cubicBezTo>
                    <a:pt x="636270" y="3741420"/>
                    <a:pt x="631190" y="3746500"/>
                    <a:pt x="628650" y="3749040"/>
                  </a:cubicBezTo>
                  <a:cubicBezTo>
                    <a:pt x="627380" y="3751580"/>
                    <a:pt x="622300" y="3756660"/>
                    <a:pt x="622300" y="3756660"/>
                  </a:cubicBezTo>
                  <a:cubicBezTo>
                    <a:pt x="622300" y="3757930"/>
                    <a:pt x="617220" y="3761740"/>
                    <a:pt x="613410" y="3763010"/>
                  </a:cubicBezTo>
                  <a:cubicBezTo>
                    <a:pt x="610870" y="3765550"/>
                    <a:pt x="605790" y="3769360"/>
                    <a:pt x="605790" y="3769360"/>
                  </a:cubicBezTo>
                  <a:cubicBezTo>
                    <a:pt x="604520" y="3769360"/>
                    <a:pt x="598170" y="3771900"/>
                    <a:pt x="595630" y="3773170"/>
                  </a:cubicBezTo>
                  <a:cubicBezTo>
                    <a:pt x="591820" y="3774440"/>
                    <a:pt x="585470" y="3776980"/>
                    <a:pt x="585470" y="3776980"/>
                  </a:cubicBezTo>
                  <a:cubicBezTo>
                    <a:pt x="585470" y="3776980"/>
                    <a:pt x="576580" y="3776980"/>
                    <a:pt x="575310" y="3778250"/>
                  </a:cubicBezTo>
                  <a:cubicBezTo>
                    <a:pt x="575310" y="3778250"/>
                    <a:pt x="575310" y="3776980"/>
                    <a:pt x="575310" y="3778250"/>
                  </a:cubicBezTo>
                  <a:cubicBezTo>
                    <a:pt x="574040" y="3778250"/>
                    <a:pt x="575310" y="3796030"/>
                    <a:pt x="566420" y="3804920"/>
                  </a:cubicBezTo>
                  <a:cubicBezTo>
                    <a:pt x="551180" y="3821430"/>
                    <a:pt x="495300" y="3836670"/>
                    <a:pt x="459740" y="3843020"/>
                  </a:cubicBezTo>
                  <a:cubicBezTo>
                    <a:pt x="427990" y="3849370"/>
                    <a:pt x="398780" y="3845560"/>
                    <a:pt x="365760" y="3845560"/>
                  </a:cubicBezTo>
                  <a:cubicBezTo>
                    <a:pt x="328930" y="3846830"/>
                    <a:pt x="246380" y="3846830"/>
                    <a:pt x="246380" y="3846830"/>
                  </a:cubicBezTo>
                  <a:cubicBezTo>
                    <a:pt x="246380" y="3846830"/>
                    <a:pt x="238760" y="3845560"/>
                    <a:pt x="236220" y="3845560"/>
                  </a:cubicBezTo>
                  <a:cubicBezTo>
                    <a:pt x="232410" y="3845560"/>
                    <a:pt x="226060" y="3844290"/>
                    <a:pt x="226060" y="3844290"/>
                  </a:cubicBezTo>
                  <a:cubicBezTo>
                    <a:pt x="226060" y="3844290"/>
                    <a:pt x="219710" y="3841750"/>
                    <a:pt x="217170" y="3840480"/>
                  </a:cubicBezTo>
                  <a:cubicBezTo>
                    <a:pt x="213360" y="3840480"/>
                    <a:pt x="207010" y="3837940"/>
                    <a:pt x="207010" y="3837940"/>
                  </a:cubicBezTo>
                  <a:cubicBezTo>
                    <a:pt x="207010" y="3837940"/>
                    <a:pt x="201930" y="3834130"/>
                    <a:pt x="199390" y="3831590"/>
                  </a:cubicBezTo>
                  <a:cubicBezTo>
                    <a:pt x="196850" y="3830320"/>
                    <a:pt x="191770" y="3826510"/>
                    <a:pt x="190500" y="3826510"/>
                  </a:cubicBezTo>
                  <a:cubicBezTo>
                    <a:pt x="190500" y="3826510"/>
                    <a:pt x="186690" y="3821430"/>
                    <a:pt x="184150" y="3818890"/>
                  </a:cubicBezTo>
                  <a:cubicBezTo>
                    <a:pt x="181610" y="3816350"/>
                    <a:pt x="177800" y="3811270"/>
                    <a:pt x="177800" y="3811270"/>
                  </a:cubicBezTo>
                  <a:cubicBezTo>
                    <a:pt x="177800" y="3811270"/>
                    <a:pt x="175260" y="3804920"/>
                    <a:pt x="172720" y="3802380"/>
                  </a:cubicBezTo>
                  <a:cubicBezTo>
                    <a:pt x="171450" y="3799840"/>
                    <a:pt x="168910" y="3793490"/>
                    <a:pt x="168910" y="3793490"/>
                  </a:cubicBezTo>
                  <a:cubicBezTo>
                    <a:pt x="168910" y="3793490"/>
                    <a:pt x="166370" y="3787140"/>
                    <a:pt x="166370" y="3784600"/>
                  </a:cubicBezTo>
                  <a:cubicBezTo>
                    <a:pt x="165100" y="3780790"/>
                    <a:pt x="163830" y="3774440"/>
                    <a:pt x="163830" y="3774440"/>
                  </a:cubicBezTo>
                  <a:cubicBezTo>
                    <a:pt x="163830" y="3774440"/>
                    <a:pt x="163830" y="3768090"/>
                    <a:pt x="163830" y="3764280"/>
                  </a:cubicBezTo>
                  <a:cubicBezTo>
                    <a:pt x="163830" y="3761740"/>
                    <a:pt x="163830" y="3754120"/>
                    <a:pt x="163830" y="3754120"/>
                  </a:cubicBezTo>
                  <a:cubicBezTo>
                    <a:pt x="163830" y="3754120"/>
                    <a:pt x="165100" y="3747770"/>
                    <a:pt x="166370" y="3745230"/>
                  </a:cubicBezTo>
                  <a:cubicBezTo>
                    <a:pt x="166370" y="3741420"/>
                    <a:pt x="168910" y="3735070"/>
                    <a:pt x="168910" y="3735070"/>
                  </a:cubicBezTo>
                  <a:cubicBezTo>
                    <a:pt x="168910" y="3735070"/>
                    <a:pt x="171450" y="3728720"/>
                    <a:pt x="172720" y="3726180"/>
                  </a:cubicBezTo>
                  <a:cubicBezTo>
                    <a:pt x="173990" y="3723640"/>
                    <a:pt x="177800" y="3717290"/>
                    <a:pt x="177800" y="3717290"/>
                  </a:cubicBezTo>
                  <a:cubicBezTo>
                    <a:pt x="177800" y="3717290"/>
                    <a:pt x="181610" y="3712210"/>
                    <a:pt x="184150" y="3709670"/>
                  </a:cubicBezTo>
                  <a:cubicBezTo>
                    <a:pt x="186690" y="3707130"/>
                    <a:pt x="190500" y="3702050"/>
                    <a:pt x="190500" y="3702050"/>
                  </a:cubicBezTo>
                  <a:cubicBezTo>
                    <a:pt x="190500" y="3702050"/>
                    <a:pt x="196850" y="3698240"/>
                    <a:pt x="199390" y="3696970"/>
                  </a:cubicBezTo>
                  <a:cubicBezTo>
                    <a:pt x="201930" y="3694430"/>
                    <a:pt x="207010" y="3690620"/>
                    <a:pt x="207010" y="3690620"/>
                  </a:cubicBezTo>
                  <a:cubicBezTo>
                    <a:pt x="207010" y="3690620"/>
                    <a:pt x="213360" y="3689350"/>
                    <a:pt x="215900" y="3688080"/>
                  </a:cubicBezTo>
                  <a:cubicBezTo>
                    <a:pt x="219710" y="3686810"/>
                    <a:pt x="226060" y="3684270"/>
                    <a:pt x="226060" y="3684270"/>
                  </a:cubicBezTo>
                  <a:cubicBezTo>
                    <a:pt x="226060" y="3684270"/>
                    <a:pt x="232410" y="3683000"/>
                    <a:pt x="236220" y="3683000"/>
                  </a:cubicBezTo>
                  <a:cubicBezTo>
                    <a:pt x="238760" y="3681730"/>
                    <a:pt x="245110" y="3681730"/>
                    <a:pt x="245110" y="3681730"/>
                  </a:cubicBezTo>
                  <a:cubicBezTo>
                    <a:pt x="245110" y="3681730"/>
                    <a:pt x="271780" y="3674110"/>
                    <a:pt x="275590" y="3669030"/>
                  </a:cubicBezTo>
                  <a:cubicBezTo>
                    <a:pt x="276860" y="3667760"/>
                    <a:pt x="276860" y="3662680"/>
                    <a:pt x="276860" y="3662680"/>
                  </a:cubicBezTo>
                  <a:cubicBezTo>
                    <a:pt x="276860" y="3662680"/>
                    <a:pt x="280670" y="3656330"/>
                    <a:pt x="281940" y="3653790"/>
                  </a:cubicBezTo>
                  <a:cubicBezTo>
                    <a:pt x="283210" y="3649980"/>
                    <a:pt x="287020" y="3643630"/>
                    <a:pt x="287020" y="3643630"/>
                  </a:cubicBezTo>
                  <a:cubicBezTo>
                    <a:pt x="287020" y="3643630"/>
                    <a:pt x="290830" y="3638550"/>
                    <a:pt x="293370" y="3636010"/>
                  </a:cubicBezTo>
                  <a:cubicBezTo>
                    <a:pt x="295910" y="3633470"/>
                    <a:pt x="299720" y="3628390"/>
                    <a:pt x="300990" y="3628390"/>
                  </a:cubicBezTo>
                  <a:cubicBezTo>
                    <a:pt x="300990" y="3628390"/>
                    <a:pt x="306070" y="3624580"/>
                    <a:pt x="308610" y="3623310"/>
                  </a:cubicBezTo>
                  <a:cubicBezTo>
                    <a:pt x="311150" y="3620770"/>
                    <a:pt x="314960" y="3619500"/>
                    <a:pt x="316230" y="3618230"/>
                  </a:cubicBezTo>
                  <a:cubicBezTo>
                    <a:pt x="317500" y="3615690"/>
                    <a:pt x="318770" y="3610610"/>
                    <a:pt x="318770" y="3609340"/>
                  </a:cubicBezTo>
                  <a:cubicBezTo>
                    <a:pt x="318770" y="3609340"/>
                    <a:pt x="320040" y="3609340"/>
                    <a:pt x="320040" y="3609340"/>
                  </a:cubicBezTo>
                  <a:cubicBezTo>
                    <a:pt x="318770" y="3609340"/>
                    <a:pt x="318770" y="3609340"/>
                    <a:pt x="317500" y="3608070"/>
                  </a:cubicBezTo>
                  <a:cubicBezTo>
                    <a:pt x="312420" y="3601720"/>
                    <a:pt x="295910" y="3512820"/>
                    <a:pt x="294640" y="3489960"/>
                  </a:cubicBezTo>
                  <a:cubicBezTo>
                    <a:pt x="294640" y="3481070"/>
                    <a:pt x="299720" y="3478530"/>
                    <a:pt x="298450" y="3470910"/>
                  </a:cubicBezTo>
                  <a:cubicBezTo>
                    <a:pt x="295910" y="3459480"/>
                    <a:pt x="276860" y="3437890"/>
                    <a:pt x="275590" y="3430270"/>
                  </a:cubicBezTo>
                  <a:cubicBezTo>
                    <a:pt x="274320" y="3427730"/>
                    <a:pt x="276860" y="3426460"/>
                    <a:pt x="274320" y="3423920"/>
                  </a:cubicBezTo>
                  <a:cubicBezTo>
                    <a:pt x="271780" y="3420110"/>
                    <a:pt x="254000" y="3423920"/>
                    <a:pt x="242570" y="3418840"/>
                  </a:cubicBezTo>
                  <a:cubicBezTo>
                    <a:pt x="224790" y="3409950"/>
                    <a:pt x="195580" y="3390900"/>
                    <a:pt x="180340" y="3364230"/>
                  </a:cubicBezTo>
                  <a:cubicBezTo>
                    <a:pt x="160020" y="3327400"/>
                    <a:pt x="154940" y="3221990"/>
                    <a:pt x="153670" y="3208020"/>
                  </a:cubicBezTo>
                  <a:cubicBezTo>
                    <a:pt x="153670" y="3205480"/>
                    <a:pt x="153670" y="3205480"/>
                    <a:pt x="153670" y="3204210"/>
                  </a:cubicBezTo>
                  <a:cubicBezTo>
                    <a:pt x="152400" y="3201670"/>
                    <a:pt x="148590" y="3200400"/>
                    <a:pt x="146050" y="3195320"/>
                  </a:cubicBezTo>
                  <a:cubicBezTo>
                    <a:pt x="139700" y="3183890"/>
                    <a:pt x="130810" y="3140710"/>
                    <a:pt x="128270" y="3120390"/>
                  </a:cubicBezTo>
                  <a:cubicBezTo>
                    <a:pt x="127000" y="3106420"/>
                    <a:pt x="132080" y="3100070"/>
                    <a:pt x="129540" y="3086100"/>
                  </a:cubicBezTo>
                  <a:cubicBezTo>
                    <a:pt x="124460" y="3061970"/>
                    <a:pt x="92710" y="3023870"/>
                    <a:pt x="86360" y="2992120"/>
                  </a:cubicBezTo>
                  <a:cubicBezTo>
                    <a:pt x="80010" y="2960370"/>
                    <a:pt x="87630" y="2926080"/>
                    <a:pt x="87630" y="2895600"/>
                  </a:cubicBezTo>
                  <a:cubicBezTo>
                    <a:pt x="87630" y="2866390"/>
                    <a:pt x="85090" y="2830830"/>
                    <a:pt x="86360" y="2813050"/>
                  </a:cubicBezTo>
                  <a:cubicBezTo>
                    <a:pt x="87630" y="2804160"/>
                    <a:pt x="87630" y="2800350"/>
                    <a:pt x="88900" y="2794000"/>
                  </a:cubicBezTo>
                  <a:cubicBezTo>
                    <a:pt x="90170" y="2788920"/>
                    <a:pt x="92710" y="2781300"/>
                    <a:pt x="95250" y="2776220"/>
                  </a:cubicBezTo>
                  <a:cubicBezTo>
                    <a:pt x="97790" y="2772410"/>
                    <a:pt x="101600" y="2772410"/>
                    <a:pt x="102870" y="2767330"/>
                  </a:cubicBezTo>
                  <a:cubicBezTo>
                    <a:pt x="106680" y="2749550"/>
                    <a:pt x="101600" y="2689860"/>
                    <a:pt x="86360" y="2658110"/>
                  </a:cubicBezTo>
                  <a:cubicBezTo>
                    <a:pt x="71120" y="2625090"/>
                    <a:pt x="19050" y="2607310"/>
                    <a:pt x="10160" y="2574290"/>
                  </a:cubicBezTo>
                  <a:cubicBezTo>
                    <a:pt x="0" y="2543810"/>
                    <a:pt x="26670" y="2468880"/>
                    <a:pt x="26670" y="2468880"/>
                  </a:cubicBezTo>
                  <a:cubicBezTo>
                    <a:pt x="25400" y="2468880"/>
                    <a:pt x="22860" y="2463800"/>
                    <a:pt x="20320" y="2461260"/>
                  </a:cubicBezTo>
                  <a:cubicBezTo>
                    <a:pt x="19050" y="2458720"/>
                    <a:pt x="15240" y="2453640"/>
                    <a:pt x="15240" y="2453640"/>
                  </a:cubicBezTo>
                  <a:cubicBezTo>
                    <a:pt x="15240" y="2452370"/>
                    <a:pt x="12700" y="2447290"/>
                    <a:pt x="11430" y="2444750"/>
                  </a:cubicBezTo>
                  <a:cubicBezTo>
                    <a:pt x="10160" y="2440940"/>
                    <a:pt x="7620" y="2435860"/>
                    <a:pt x="7620" y="2435860"/>
                  </a:cubicBezTo>
                  <a:cubicBezTo>
                    <a:pt x="7620" y="2434590"/>
                    <a:pt x="6350" y="2429510"/>
                    <a:pt x="6350" y="2425700"/>
                  </a:cubicBezTo>
                  <a:cubicBezTo>
                    <a:pt x="5080" y="2423160"/>
                    <a:pt x="5080" y="2416810"/>
                    <a:pt x="5080" y="2416810"/>
                  </a:cubicBezTo>
                  <a:moveTo>
                    <a:pt x="669290" y="2540000"/>
                  </a:moveTo>
                  <a:cubicBezTo>
                    <a:pt x="671830" y="2617470"/>
                    <a:pt x="671830" y="2659380"/>
                    <a:pt x="671830" y="2683510"/>
                  </a:cubicBezTo>
                  <a:cubicBezTo>
                    <a:pt x="673100" y="2700020"/>
                    <a:pt x="671830" y="2725420"/>
                    <a:pt x="673100" y="2725420"/>
                  </a:cubicBezTo>
                  <a:cubicBezTo>
                    <a:pt x="673100" y="2725420"/>
                    <a:pt x="673100" y="2722880"/>
                    <a:pt x="674370" y="2720340"/>
                  </a:cubicBezTo>
                  <a:cubicBezTo>
                    <a:pt x="675640" y="2708910"/>
                    <a:pt x="680720" y="2667000"/>
                    <a:pt x="683260" y="2635250"/>
                  </a:cubicBezTo>
                  <a:cubicBezTo>
                    <a:pt x="685800" y="2594610"/>
                    <a:pt x="693420" y="2501900"/>
                    <a:pt x="687070" y="2500630"/>
                  </a:cubicBezTo>
                  <a:cubicBezTo>
                    <a:pt x="684530" y="2499360"/>
                    <a:pt x="669290" y="2540000"/>
                    <a:pt x="669290" y="2540000"/>
                  </a:cubicBezTo>
                </a:path>
              </a:pathLst>
            </a:custGeom>
            <a:solidFill>
              <a:srgbClr val="E8E8E8"/>
            </a:solidFill>
            <a:ln cap="sq">
              <a:noFill/>
              <a:prstDash val="solid"/>
              <a:miter/>
            </a:ln>
          </p:spPr>
        </p:sp>
      </p:grpSp>
      <p:sp>
        <p:nvSpPr>
          <p:cNvPr id="21" name="TextBox 21"/>
          <p:cNvSpPr txBox="1"/>
          <p:nvPr/>
        </p:nvSpPr>
        <p:spPr>
          <a:xfrm>
            <a:off x="1826832" y="6361973"/>
            <a:ext cx="1983168" cy="466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56"/>
              </a:lnSpc>
              <a:spcBef>
                <a:spcPct val="0"/>
              </a:spcBef>
            </a:pPr>
            <a:r>
              <a:rPr lang="en-US" sz="3213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JAHNAVI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922842" y="2401487"/>
            <a:ext cx="1877758" cy="466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56"/>
              </a:lnSpc>
              <a:spcBef>
                <a:spcPct val="0"/>
              </a:spcBef>
            </a:pPr>
            <a:r>
              <a:rPr lang="en-US" sz="3213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HASINI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749680" y="2271822"/>
            <a:ext cx="1366120" cy="466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56"/>
              </a:lnSpc>
              <a:spcBef>
                <a:spcPct val="0"/>
              </a:spcBef>
            </a:pPr>
            <a:r>
              <a:rPr lang="en-US" sz="3213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HARINI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045666" y="6420348"/>
            <a:ext cx="2136934" cy="466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56"/>
              </a:lnSpc>
              <a:spcBef>
                <a:spcPct val="0"/>
              </a:spcBef>
            </a:pPr>
            <a:r>
              <a:rPr lang="en-US" sz="3213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GHEETHI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283"/>
            <a:ext cx="9296751" cy="10401300"/>
            <a:chOff x="0" y="0"/>
            <a:chExt cx="450723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05960" cy="6350000"/>
            </a:xfrm>
            <a:custGeom>
              <a:avLst/>
              <a:gdLst/>
              <a:ahLst/>
              <a:cxnLst/>
              <a:rect l="l" t="t" r="r" b="b"/>
              <a:pathLst>
                <a:path w="4505960" h="6350000">
                  <a:moveTo>
                    <a:pt x="0" y="561340"/>
                  </a:moveTo>
                  <a:lnTo>
                    <a:pt x="0" y="3961130"/>
                  </a:lnTo>
                  <a:cubicBezTo>
                    <a:pt x="0" y="4272280"/>
                    <a:pt x="252730" y="4523740"/>
                    <a:pt x="562610" y="4522470"/>
                  </a:cubicBezTo>
                  <a:cubicBezTo>
                    <a:pt x="873760" y="4521200"/>
                    <a:pt x="1126490" y="4773930"/>
                    <a:pt x="1125220" y="5085080"/>
                  </a:cubicBezTo>
                  <a:lnTo>
                    <a:pt x="1123950" y="5787390"/>
                  </a:lnTo>
                  <a:cubicBezTo>
                    <a:pt x="1123950" y="6098540"/>
                    <a:pt x="1375410" y="6350000"/>
                    <a:pt x="1685290" y="6350000"/>
                  </a:cubicBezTo>
                  <a:lnTo>
                    <a:pt x="3944620" y="6350000"/>
                  </a:lnTo>
                  <a:cubicBezTo>
                    <a:pt x="4254500" y="6350000"/>
                    <a:pt x="4505960" y="6098540"/>
                    <a:pt x="4505960" y="5788660"/>
                  </a:cubicBezTo>
                  <a:lnTo>
                    <a:pt x="4505960" y="2679700"/>
                  </a:lnTo>
                  <a:cubicBezTo>
                    <a:pt x="4505960" y="2494280"/>
                    <a:pt x="4414520" y="2321560"/>
                    <a:pt x="4262120" y="2217420"/>
                  </a:cubicBezTo>
                  <a:lnTo>
                    <a:pt x="1184910" y="99060"/>
                  </a:lnTo>
                  <a:cubicBezTo>
                    <a:pt x="1090930" y="34290"/>
                    <a:pt x="980440" y="0"/>
                    <a:pt x="866140" y="0"/>
                  </a:cubicBezTo>
                  <a:lnTo>
                    <a:pt x="561340" y="0"/>
                  </a:lnTo>
                  <a:cubicBezTo>
                    <a:pt x="251460" y="0"/>
                    <a:pt x="0" y="251460"/>
                    <a:pt x="0" y="561340"/>
                  </a:cubicBezTo>
                  <a:close/>
                </a:path>
              </a:pathLst>
            </a:custGeom>
            <a:blipFill>
              <a:blip r:embed="rId2"/>
              <a:stretch>
                <a:fillRect l="-71743" r="-71743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2681432" y="1859915"/>
            <a:ext cx="4861124" cy="6249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40"/>
              </a:lnSpc>
            </a:pPr>
            <a:r>
              <a:rPr lang="en-US" sz="7100">
                <a:solidFill>
                  <a:srgbClr val="000000"/>
                </a:solidFill>
                <a:latin typeface="Celandine"/>
                <a:ea typeface="Celandine"/>
                <a:cs typeface="Celandine"/>
                <a:sym typeface="Celandine"/>
              </a:rPr>
              <a:t>THANK YOU</a:t>
            </a:r>
          </a:p>
          <a:p>
            <a:pPr algn="ctr">
              <a:lnSpc>
                <a:spcPts val="9940"/>
              </a:lnSpc>
            </a:pPr>
            <a:endParaRPr lang="en-US" sz="7100">
              <a:solidFill>
                <a:srgbClr val="000000"/>
              </a:solidFill>
              <a:latin typeface="Celandine"/>
              <a:ea typeface="Celandine"/>
              <a:cs typeface="Celandine"/>
              <a:sym typeface="Celandine"/>
            </a:endParaRPr>
          </a:p>
          <a:p>
            <a:pPr algn="ctr">
              <a:lnSpc>
                <a:spcPts val="9940"/>
              </a:lnSpc>
            </a:pPr>
            <a:r>
              <a:rPr lang="en-US" sz="7100">
                <a:solidFill>
                  <a:srgbClr val="000000"/>
                </a:solidFill>
                <a:latin typeface="Celandine"/>
                <a:ea typeface="Celandine"/>
                <a:cs typeface="Celandine"/>
                <a:sym typeface="Celandine"/>
              </a:rPr>
              <a:t>TIME FOR </a:t>
            </a:r>
          </a:p>
          <a:p>
            <a:pPr algn="ctr">
              <a:lnSpc>
                <a:spcPts val="9940"/>
              </a:lnSpc>
            </a:pPr>
            <a:r>
              <a:rPr lang="en-US" sz="7100">
                <a:solidFill>
                  <a:srgbClr val="000000"/>
                </a:solidFill>
                <a:latin typeface="Celandine"/>
                <a:ea typeface="Celandine"/>
                <a:cs typeface="Celandine"/>
                <a:sym typeface="Celandine"/>
              </a:rPr>
              <a:t>QUESTIONS</a:t>
            </a:r>
          </a:p>
          <a:p>
            <a:pPr algn="ctr">
              <a:lnSpc>
                <a:spcPts val="9940"/>
              </a:lnSpc>
            </a:pPr>
            <a:endParaRPr lang="en-US" sz="7100">
              <a:solidFill>
                <a:srgbClr val="000000"/>
              </a:solidFill>
              <a:latin typeface="Celandine"/>
              <a:ea typeface="Celandine"/>
              <a:cs typeface="Celandine"/>
              <a:sym typeface="Celandi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3998711" y="-3998714"/>
            <a:ext cx="1572269" cy="9569697"/>
            <a:chOff x="0" y="0"/>
            <a:chExt cx="647480" cy="369494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7480" cy="3694947"/>
            </a:xfrm>
            <a:custGeom>
              <a:avLst/>
              <a:gdLst/>
              <a:ahLst/>
              <a:cxnLst/>
              <a:rect l="l" t="t" r="r" b="b"/>
              <a:pathLst>
                <a:path w="647480" h="3694947">
                  <a:moveTo>
                    <a:pt x="215943" y="19070"/>
                  </a:moveTo>
                  <a:cubicBezTo>
                    <a:pt x="249031" y="7556"/>
                    <a:pt x="286876" y="0"/>
                    <a:pt x="323914" y="0"/>
                  </a:cubicBezTo>
                  <a:cubicBezTo>
                    <a:pt x="360954" y="0"/>
                    <a:pt x="396595" y="6476"/>
                    <a:pt x="429440" y="17990"/>
                  </a:cubicBezTo>
                  <a:cubicBezTo>
                    <a:pt x="430139" y="18350"/>
                    <a:pt x="430838" y="18350"/>
                    <a:pt x="431536" y="18710"/>
                  </a:cubicBezTo>
                  <a:cubicBezTo>
                    <a:pt x="554883" y="64765"/>
                    <a:pt x="645733" y="186379"/>
                    <a:pt x="647480" y="392523"/>
                  </a:cubicBezTo>
                  <a:lnTo>
                    <a:pt x="647480" y="3694947"/>
                  </a:lnTo>
                  <a:lnTo>
                    <a:pt x="0" y="3694947"/>
                  </a:lnTo>
                  <a:lnTo>
                    <a:pt x="0" y="394973"/>
                  </a:lnTo>
                  <a:cubicBezTo>
                    <a:pt x="1747" y="185660"/>
                    <a:pt x="91199" y="64045"/>
                    <a:pt x="215943" y="190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647480" cy="36060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62717" y="1943100"/>
            <a:ext cx="15636984" cy="81508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22678" lvl="2" indent="-374226" algn="l">
              <a:lnSpc>
                <a:spcPts val="3639"/>
              </a:lnSpc>
              <a:spcBef>
                <a:spcPct val="0"/>
              </a:spcBef>
              <a:buFont typeface="Arial"/>
              <a:buChar char="⚬"/>
            </a:pPr>
            <a:r>
              <a:rPr lang="en-US" sz="25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Ultra-low Latency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  <a:endParaRPr lang="en-US" sz="2599" dirty="0">
              <a:solidFill>
                <a:srgbClr val="000000"/>
              </a:solidFill>
              <a:latin typeface="Touvlo"/>
              <a:ea typeface="Touvlo"/>
              <a:cs typeface="Touvlo"/>
              <a:sym typeface="Touvlo"/>
            </a:endParaRPr>
          </a:p>
          <a:p>
            <a:pPr marL="1122678" lvl="2" indent="-374226" algn="l">
              <a:lnSpc>
                <a:spcPts val="3639"/>
              </a:lnSpc>
              <a:spcBef>
                <a:spcPct val="0"/>
              </a:spcBef>
              <a:buFont typeface="Arial"/>
              <a:buChar char="⚬"/>
            </a:pPr>
            <a:r>
              <a:rPr lang="en-US" sz="25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Bandwidth Savings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            </a:t>
            </a:r>
          </a:p>
          <a:p>
            <a:pPr marL="1122678" lvl="2" indent="-374226" algn="l">
              <a:lnSpc>
                <a:spcPts val="3639"/>
              </a:lnSpc>
              <a:spcBef>
                <a:spcPct val="0"/>
              </a:spcBef>
              <a:buFont typeface="Arial"/>
              <a:buChar char="⚬"/>
            </a:pPr>
            <a:r>
              <a:rPr lang="en-US" sz="25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System Reliability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  <a:endParaRPr lang="en-US" sz="2599" dirty="0">
              <a:solidFill>
                <a:srgbClr val="000000"/>
              </a:solidFill>
              <a:latin typeface="Touvlo"/>
              <a:ea typeface="Touvlo"/>
              <a:cs typeface="Touvlo"/>
              <a:sym typeface="Touvlo"/>
            </a:endParaRPr>
          </a:p>
          <a:p>
            <a:pPr marL="1122678" lvl="2" indent="-374226" algn="l">
              <a:lnSpc>
                <a:spcPts val="3639"/>
              </a:lnSpc>
              <a:spcBef>
                <a:spcPct val="0"/>
              </a:spcBef>
              <a:buFont typeface="Arial"/>
              <a:buChar char="⚬"/>
            </a:pPr>
            <a:r>
              <a:rPr lang="en-US" sz="25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Scalable Decisions: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Touvlo Bold"/>
                <a:ea typeface="Touvlo Bold"/>
                <a:cs typeface="Touvlo Bold"/>
                <a:sym typeface="Touvlo Bold"/>
              </a:rPr>
              <a:t> Key Use Cases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1. Urban Traffic Optimization in Cologne, Germany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Use Case: Adaptive traffic light control in Cologne using real-world data to reduce waiting time..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 dirty="0">
              <a:solidFill>
                <a:srgbClr val="000000"/>
              </a:solidFill>
              <a:latin typeface="Touvlo"/>
              <a:ea typeface="Touvlo"/>
              <a:cs typeface="Touvlo"/>
              <a:sym typeface="Touvlo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2. Industrial Zones or Smart Campus Control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Use Case: Manage entry/exit traffic during shift changes in an IT park using fog-based control.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 dirty="0">
              <a:solidFill>
                <a:srgbClr val="000000"/>
              </a:solidFill>
              <a:latin typeface="Touvlo"/>
              <a:ea typeface="Touvlo"/>
              <a:cs typeface="Touvlo"/>
              <a:sym typeface="Touvlo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3. Vehicle-to-Infrastructure (V2I) Integration (Future Use Case)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Use Case: Use real-time vehicle speed and route data to adjust signals dynamically in smart highways.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368069" y="-1"/>
            <a:ext cx="9129691" cy="5486400"/>
            <a:chOff x="0" y="0"/>
            <a:chExt cx="1216846" cy="7339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6846" cy="733922"/>
            </a:xfrm>
            <a:custGeom>
              <a:avLst/>
              <a:gdLst/>
              <a:ahLst/>
              <a:cxnLst/>
              <a:rect l="l" t="t" r="r" b="b"/>
              <a:pathLst>
                <a:path w="1216846" h="733922">
                  <a:moveTo>
                    <a:pt x="1013646" y="0"/>
                  </a:moveTo>
                  <a:lnTo>
                    <a:pt x="0" y="0"/>
                  </a:lnTo>
                  <a:lnTo>
                    <a:pt x="203200" y="733922"/>
                  </a:lnTo>
                  <a:lnTo>
                    <a:pt x="1216846" y="733922"/>
                  </a:lnTo>
                  <a:lnTo>
                    <a:pt x="1013646" y="0"/>
                  </a:lnTo>
                  <a:close/>
                </a:path>
              </a:pathLst>
            </a:custGeom>
            <a:blipFill>
              <a:blip r:embed="rId2"/>
              <a:stretch>
                <a:fillRect l="-4830" r="-4830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25186" y="628005"/>
            <a:ext cx="8507934" cy="944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75"/>
              </a:lnSpc>
            </a:pPr>
            <a:r>
              <a:rPr lang="en-US" sz="7175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WHY EDGE?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 rot="5400000">
            <a:off x="3579630" y="-5543413"/>
            <a:ext cx="2514774" cy="12874438"/>
            <a:chOff x="0" y="-216625"/>
            <a:chExt cx="736423" cy="3911572"/>
          </a:xfrm>
        </p:grpSpPr>
        <p:sp>
          <p:nvSpPr>
            <p:cNvPr id="5" name="Freeform 5"/>
            <p:cNvSpPr/>
            <p:nvPr/>
          </p:nvSpPr>
          <p:spPr>
            <a:xfrm>
              <a:off x="88943" y="-216625"/>
              <a:ext cx="647480" cy="3433628"/>
            </a:xfrm>
            <a:custGeom>
              <a:avLst/>
              <a:gdLst/>
              <a:ahLst/>
              <a:cxnLst/>
              <a:rect l="l" t="t" r="r" b="b"/>
              <a:pathLst>
                <a:path w="647480" h="3694947">
                  <a:moveTo>
                    <a:pt x="215943" y="19070"/>
                  </a:moveTo>
                  <a:cubicBezTo>
                    <a:pt x="249031" y="7556"/>
                    <a:pt x="286876" y="0"/>
                    <a:pt x="323914" y="0"/>
                  </a:cubicBezTo>
                  <a:cubicBezTo>
                    <a:pt x="360954" y="0"/>
                    <a:pt x="396595" y="6476"/>
                    <a:pt x="429440" y="17990"/>
                  </a:cubicBezTo>
                  <a:cubicBezTo>
                    <a:pt x="430139" y="18350"/>
                    <a:pt x="430838" y="18350"/>
                    <a:pt x="431536" y="18710"/>
                  </a:cubicBezTo>
                  <a:cubicBezTo>
                    <a:pt x="554883" y="64765"/>
                    <a:pt x="645733" y="186379"/>
                    <a:pt x="647480" y="392523"/>
                  </a:cubicBezTo>
                  <a:lnTo>
                    <a:pt x="647480" y="3694947"/>
                  </a:lnTo>
                  <a:lnTo>
                    <a:pt x="0" y="3694947"/>
                  </a:lnTo>
                  <a:lnTo>
                    <a:pt x="0" y="394973"/>
                  </a:lnTo>
                  <a:cubicBezTo>
                    <a:pt x="1747" y="185660"/>
                    <a:pt x="91199" y="64045"/>
                    <a:pt x="215943" y="190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88900"/>
              <a:ext cx="647480" cy="36060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841732" y="0"/>
            <a:ext cx="6527133" cy="9534715"/>
            <a:chOff x="64453" y="276073"/>
            <a:chExt cx="3164470" cy="4622599"/>
          </a:xfrm>
        </p:grpSpPr>
        <p:sp>
          <p:nvSpPr>
            <p:cNvPr id="9" name="Freeform 9"/>
            <p:cNvSpPr/>
            <p:nvPr/>
          </p:nvSpPr>
          <p:spPr>
            <a:xfrm>
              <a:off x="64453" y="276073"/>
              <a:ext cx="3164470" cy="4622599"/>
            </a:xfrm>
            <a:custGeom>
              <a:avLst/>
              <a:gdLst/>
              <a:ahLst/>
              <a:cxnLst/>
              <a:rect l="l" t="t" r="r" b="b"/>
              <a:pathLst>
                <a:path w="4505960" h="6350000">
                  <a:moveTo>
                    <a:pt x="0" y="561340"/>
                  </a:moveTo>
                  <a:lnTo>
                    <a:pt x="0" y="3961130"/>
                  </a:lnTo>
                  <a:cubicBezTo>
                    <a:pt x="0" y="4272280"/>
                    <a:pt x="252730" y="4523740"/>
                    <a:pt x="562610" y="4522470"/>
                  </a:cubicBezTo>
                  <a:cubicBezTo>
                    <a:pt x="873760" y="4521200"/>
                    <a:pt x="1126490" y="4773930"/>
                    <a:pt x="1125220" y="5085080"/>
                  </a:cubicBezTo>
                  <a:lnTo>
                    <a:pt x="1123950" y="5787390"/>
                  </a:lnTo>
                  <a:cubicBezTo>
                    <a:pt x="1123950" y="6098540"/>
                    <a:pt x="1375410" y="6350000"/>
                    <a:pt x="1685290" y="6350000"/>
                  </a:cubicBezTo>
                  <a:lnTo>
                    <a:pt x="3944620" y="6350000"/>
                  </a:lnTo>
                  <a:cubicBezTo>
                    <a:pt x="4254500" y="6350000"/>
                    <a:pt x="4505960" y="6098540"/>
                    <a:pt x="4505960" y="5788660"/>
                  </a:cubicBezTo>
                  <a:lnTo>
                    <a:pt x="4505960" y="2679700"/>
                  </a:lnTo>
                  <a:cubicBezTo>
                    <a:pt x="4505960" y="2494280"/>
                    <a:pt x="4414520" y="2321560"/>
                    <a:pt x="4262120" y="2217420"/>
                  </a:cubicBezTo>
                  <a:lnTo>
                    <a:pt x="1184910" y="99060"/>
                  </a:lnTo>
                  <a:cubicBezTo>
                    <a:pt x="1090930" y="34290"/>
                    <a:pt x="980440" y="0"/>
                    <a:pt x="866140" y="0"/>
                  </a:cubicBezTo>
                  <a:lnTo>
                    <a:pt x="561340" y="0"/>
                  </a:lnTo>
                  <a:cubicBezTo>
                    <a:pt x="251460" y="0"/>
                    <a:pt x="0" y="251460"/>
                    <a:pt x="0" y="561340"/>
                  </a:cubicBezTo>
                  <a:close/>
                </a:path>
              </a:pathLst>
            </a:custGeom>
            <a:blipFill>
              <a:blip r:embed="rId2"/>
              <a:stretch>
                <a:fillRect l="-55572" r="-55572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71689" y="583104"/>
            <a:ext cx="8507934" cy="987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375"/>
              </a:lnSpc>
            </a:pPr>
            <a:r>
              <a:rPr lang="en-US" sz="7375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PROBLEM STATEMENT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233" y="2554121"/>
            <a:ext cx="11431751" cy="2406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7"/>
              </a:lnSpc>
              <a:spcBef>
                <a:spcPct val="0"/>
              </a:spcBef>
            </a:pPr>
            <a:r>
              <a:rPr lang="en-US" sz="2740" dirty="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Current DRL-based traffic control approaches face key limitations. Fully distributed systems lead to high communication overhead and network complexity, while centralized cloud solutions introduce latency that fails to meet real-time response requirements. The challenge is to develop a regionally coordinated DRL framework that minimizes congestion while maintaining low latency and system scalability.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9856" y="6545122"/>
            <a:ext cx="9144000" cy="3031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6"/>
              </a:lnSpc>
              <a:spcBef>
                <a:spcPct val="0"/>
              </a:spcBef>
            </a:pPr>
            <a:r>
              <a:rPr lang="en-US" sz="2869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Fixed-Time Control</a:t>
            </a:r>
            <a:r>
              <a:rPr lang="en-US" sz="2869" dirty="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: Lacks adaptability to real-time traffic, causing inefficient signal timing.</a:t>
            </a:r>
          </a:p>
          <a:p>
            <a:pPr algn="ctr">
              <a:lnSpc>
                <a:spcPts val="4016"/>
              </a:lnSpc>
              <a:spcBef>
                <a:spcPct val="0"/>
              </a:spcBef>
            </a:pPr>
            <a:r>
              <a:rPr lang="en-US" sz="2869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Distributed DRL:</a:t>
            </a:r>
            <a:r>
              <a:rPr lang="en-US" sz="2869" dirty="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 High communication and complexity due to one agent per intersection.</a:t>
            </a:r>
          </a:p>
          <a:p>
            <a:pPr algn="ctr">
              <a:lnSpc>
                <a:spcPts val="4016"/>
              </a:lnSpc>
              <a:spcBef>
                <a:spcPct val="0"/>
              </a:spcBef>
            </a:pPr>
            <a:r>
              <a:rPr lang="en-US" sz="2869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Cloud-Based Control</a:t>
            </a:r>
            <a:r>
              <a:rPr lang="en-US" sz="2869" dirty="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: Network delays make it unfit for real-time traffic management.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0" y="5541650"/>
            <a:ext cx="8451295" cy="679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0"/>
              </a:lnSpc>
              <a:spcBef>
                <a:spcPct val="0"/>
              </a:spcBef>
            </a:pPr>
            <a:r>
              <a:rPr lang="en-US" sz="3993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Problem Understanding: Justification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4708357" y="-4755983"/>
            <a:ext cx="1784685" cy="11201401"/>
            <a:chOff x="0" y="0"/>
            <a:chExt cx="647480" cy="369494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7480" cy="3694947"/>
            </a:xfrm>
            <a:custGeom>
              <a:avLst/>
              <a:gdLst/>
              <a:ahLst/>
              <a:cxnLst/>
              <a:rect l="l" t="t" r="r" b="b"/>
              <a:pathLst>
                <a:path w="647480" h="3694947">
                  <a:moveTo>
                    <a:pt x="215943" y="19070"/>
                  </a:moveTo>
                  <a:cubicBezTo>
                    <a:pt x="249031" y="7556"/>
                    <a:pt x="286876" y="0"/>
                    <a:pt x="323914" y="0"/>
                  </a:cubicBezTo>
                  <a:cubicBezTo>
                    <a:pt x="360954" y="0"/>
                    <a:pt x="396595" y="6476"/>
                    <a:pt x="429440" y="17990"/>
                  </a:cubicBezTo>
                  <a:cubicBezTo>
                    <a:pt x="430139" y="18350"/>
                    <a:pt x="430838" y="18350"/>
                    <a:pt x="431536" y="18710"/>
                  </a:cubicBezTo>
                  <a:cubicBezTo>
                    <a:pt x="554883" y="64765"/>
                    <a:pt x="645733" y="186379"/>
                    <a:pt x="647480" y="392523"/>
                  </a:cubicBezTo>
                  <a:lnTo>
                    <a:pt x="647480" y="3694947"/>
                  </a:lnTo>
                  <a:lnTo>
                    <a:pt x="0" y="3694947"/>
                  </a:lnTo>
                  <a:lnTo>
                    <a:pt x="0" y="394973"/>
                  </a:lnTo>
                  <a:cubicBezTo>
                    <a:pt x="1747" y="185660"/>
                    <a:pt x="91199" y="64045"/>
                    <a:pt x="215943" y="190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647480" cy="36060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224261"/>
            <a:ext cx="5174960" cy="80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15"/>
              </a:lnSpc>
              <a:spcBef>
                <a:spcPct val="0"/>
              </a:spcBef>
            </a:pPr>
            <a:r>
              <a:rPr lang="en-US" sz="4653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PPO ALGORITHM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38200" y="1727034"/>
            <a:ext cx="15248930" cy="1315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 dirty="0">
                <a:solidFill>
                  <a:srgbClr val="000000"/>
                </a:solidFill>
                <a:latin typeface="Touvlo Bold"/>
                <a:ea typeface="Touvlo Bold"/>
                <a:cs typeface="Touvlo Bold"/>
                <a:sym typeface="Touvlo Bold"/>
              </a:rPr>
              <a:t>Role:</a:t>
            </a:r>
          </a:p>
          <a:p>
            <a:pPr>
              <a:lnSpc>
                <a:spcPts val="3499"/>
              </a:lnSpc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Central RL algorithm at fog nodes; coordinates signal phases across intersections in real-time.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endParaRPr lang="en-US" sz="2499" dirty="0">
              <a:solidFill>
                <a:srgbClr val="000000"/>
              </a:solidFill>
              <a:latin typeface="Touvlo"/>
              <a:ea typeface="Touvlo"/>
              <a:cs typeface="Touvlo"/>
              <a:sym typeface="Touvl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67431" y="2628900"/>
            <a:ext cx="17153137" cy="392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Touvlo Bold"/>
                <a:ea typeface="Touvlo Bold"/>
                <a:cs typeface="Touvlo Bold"/>
                <a:sym typeface="Touvlo Bold"/>
              </a:rPr>
              <a:t>   How PPO Works:</a:t>
            </a:r>
          </a:p>
          <a:p>
            <a:pPr marL="1079499" lvl="2" indent="-359833" algn="l">
              <a:lnSpc>
                <a:spcPts val="3499"/>
              </a:lnSpc>
              <a:spcBef>
                <a:spcPct val="0"/>
              </a:spcBef>
              <a:buFont typeface="Arial"/>
              <a:buChar char="⚬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Policy &amp; Value Networks:</a:t>
            </a:r>
          </a:p>
          <a:p>
            <a:pPr marL="1619248" lvl="3" indent="-404812" algn="l">
              <a:lnSpc>
                <a:spcPts val="3499"/>
              </a:lnSpc>
              <a:spcBef>
                <a:spcPct val="0"/>
              </a:spcBef>
              <a:buFont typeface="Arial"/>
              <a:buChar char="￭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Policy network selects actions (e.g., keep/switch/skip phase).</a:t>
            </a:r>
          </a:p>
          <a:p>
            <a:pPr marL="1619248" lvl="3" indent="-404812" algn="l">
              <a:lnSpc>
                <a:spcPts val="3499"/>
              </a:lnSpc>
              <a:spcBef>
                <a:spcPct val="0"/>
              </a:spcBef>
              <a:buFont typeface="Arial"/>
              <a:buChar char="￭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Value network estimates expected rewards.</a:t>
            </a:r>
          </a:p>
          <a:p>
            <a:pPr marL="1079499" lvl="2" indent="-359833" algn="l">
              <a:lnSpc>
                <a:spcPts val="3499"/>
              </a:lnSpc>
              <a:spcBef>
                <a:spcPct val="0"/>
              </a:spcBef>
              <a:buFont typeface="Arial"/>
              <a:buChar char="⚬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Shared Feature Extraction:</a:t>
            </a:r>
          </a:p>
          <a:p>
            <a:pPr marL="1619248" lvl="3" indent="-404812" algn="l">
              <a:lnSpc>
                <a:spcPts val="3499"/>
              </a:lnSpc>
              <a:spcBef>
                <a:spcPct val="0"/>
              </a:spcBef>
              <a:buFont typeface="Arial"/>
              <a:buChar char="￭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Extracts key traffic features (vehicle count, phase, time).</a:t>
            </a:r>
          </a:p>
          <a:p>
            <a:pPr marL="1079499" lvl="2" indent="-359833" algn="l">
              <a:lnSpc>
                <a:spcPts val="3499"/>
              </a:lnSpc>
              <a:spcBef>
                <a:spcPct val="0"/>
              </a:spcBef>
              <a:buFont typeface="Arial"/>
              <a:buChar char="⚬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Continuous Learning:</a:t>
            </a:r>
          </a:p>
          <a:p>
            <a:pPr marL="1619248" lvl="3" indent="-404812" algn="l">
              <a:lnSpc>
                <a:spcPts val="3499"/>
              </a:lnSpc>
              <a:spcBef>
                <a:spcPct val="0"/>
              </a:spcBef>
              <a:buFont typeface="Arial"/>
              <a:buChar char="￭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Trains by interacting with simulated traffic (e.g., SUMO), using observed states, actions, and rewards.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endParaRPr lang="en-US" sz="2499" dirty="0">
              <a:solidFill>
                <a:srgbClr val="000000"/>
              </a:solidFill>
              <a:latin typeface="Touvlo"/>
              <a:ea typeface="Touvlo"/>
              <a:cs typeface="Touvlo"/>
              <a:sym typeface="Touvl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60784" y="6573414"/>
            <a:ext cx="12861429" cy="4008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 dirty="0">
                <a:solidFill>
                  <a:srgbClr val="000000"/>
                </a:solidFill>
                <a:latin typeface="Touvlo Bold"/>
                <a:ea typeface="Touvlo Bold"/>
                <a:cs typeface="Touvlo Bold"/>
                <a:sym typeface="Touvlo Bold"/>
              </a:rPr>
              <a:t> Why PPO?</a:t>
            </a:r>
          </a:p>
          <a:p>
            <a:pPr marL="1079499" lvl="2" indent="-359833" algn="l">
              <a:lnSpc>
                <a:spcPts val="3499"/>
              </a:lnSpc>
              <a:buFont typeface="Arial"/>
              <a:buChar char="⚬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Stable Updates:</a:t>
            </a:r>
          </a:p>
          <a:p>
            <a:pPr marL="1619248" lvl="3" indent="-404812" algn="l">
              <a:lnSpc>
                <a:spcPts val="3499"/>
              </a:lnSpc>
              <a:spcBef>
                <a:spcPct val="0"/>
              </a:spcBef>
              <a:buFont typeface="Arial"/>
              <a:buChar char="￭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"Proximal" step prevents large policy changes—ensures training stability.</a:t>
            </a:r>
          </a:p>
          <a:p>
            <a:pPr marL="1079499" lvl="2" indent="-359833" algn="l">
              <a:lnSpc>
                <a:spcPts val="3499"/>
              </a:lnSpc>
              <a:spcBef>
                <a:spcPct val="0"/>
              </a:spcBef>
              <a:buFont typeface="Arial"/>
              <a:buChar char="⚬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Sample Efficient:</a:t>
            </a:r>
          </a:p>
          <a:p>
            <a:pPr marL="1619248" lvl="3" indent="-404812" algn="l">
              <a:lnSpc>
                <a:spcPts val="3499"/>
              </a:lnSpc>
              <a:spcBef>
                <a:spcPct val="0"/>
              </a:spcBef>
              <a:buFont typeface="Arial"/>
              <a:buChar char="￭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Supports multiple learning steps per data batch.</a:t>
            </a:r>
          </a:p>
          <a:p>
            <a:pPr marL="1079499" lvl="2" indent="-359833" algn="l">
              <a:lnSpc>
                <a:spcPts val="3499"/>
              </a:lnSpc>
              <a:spcBef>
                <a:spcPct val="0"/>
              </a:spcBef>
              <a:buFont typeface="Arial"/>
              <a:buChar char="⚬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Highly Scalable:</a:t>
            </a:r>
          </a:p>
          <a:p>
            <a:pPr marL="1619248" lvl="3" indent="-404812" algn="l">
              <a:lnSpc>
                <a:spcPts val="3499"/>
              </a:lnSpc>
              <a:spcBef>
                <a:spcPct val="0"/>
              </a:spcBef>
              <a:buFont typeface="Arial"/>
              <a:buChar char="￭"/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Factorizes actions + action masking for large intersection clusters.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endParaRPr lang="en-US" sz="2499" dirty="0">
              <a:solidFill>
                <a:srgbClr val="000000"/>
              </a:solidFill>
              <a:latin typeface="Touvlo"/>
              <a:ea typeface="Touvlo"/>
              <a:cs typeface="Touvlo"/>
              <a:sym typeface="Touvl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4887842" y="-4964665"/>
            <a:ext cx="2211047" cy="11986734"/>
            <a:chOff x="0" y="0"/>
            <a:chExt cx="647480" cy="369494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7480" cy="3694947"/>
            </a:xfrm>
            <a:custGeom>
              <a:avLst/>
              <a:gdLst/>
              <a:ahLst/>
              <a:cxnLst/>
              <a:rect l="l" t="t" r="r" b="b"/>
              <a:pathLst>
                <a:path w="647480" h="3694947">
                  <a:moveTo>
                    <a:pt x="215943" y="19070"/>
                  </a:moveTo>
                  <a:cubicBezTo>
                    <a:pt x="249031" y="7556"/>
                    <a:pt x="286876" y="0"/>
                    <a:pt x="323914" y="0"/>
                  </a:cubicBezTo>
                  <a:cubicBezTo>
                    <a:pt x="360954" y="0"/>
                    <a:pt x="396595" y="6476"/>
                    <a:pt x="429440" y="17990"/>
                  </a:cubicBezTo>
                  <a:cubicBezTo>
                    <a:pt x="430139" y="18350"/>
                    <a:pt x="430838" y="18350"/>
                    <a:pt x="431536" y="18710"/>
                  </a:cubicBezTo>
                  <a:cubicBezTo>
                    <a:pt x="554883" y="64765"/>
                    <a:pt x="645733" y="186379"/>
                    <a:pt x="647480" y="392523"/>
                  </a:cubicBezTo>
                  <a:lnTo>
                    <a:pt x="647480" y="3694947"/>
                  </a:lnTo>
                  <a:lnTo>
                    <a:pt x="0" y="3694947"/>
                  </a:lnTo>
                  <a:lnTo>
                    <a:pt x="0" y="394973"/>
                  </a:lnTo>
                  <a:cubicBezTo>
                    <a:pt x="1747" y="185660"/>
                    <a:pt x="91199" y="64045"/>
                    <a:pt x="215943" y="190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647480" cy="36060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1611957"/>
            <a:ext cx="18201807" cy="8675043"/>
          </a:xfrm>
          <a:custGeom>
            <a:avLst/>
            <a:gdLst/>
            <a:ahLst/>
            <a:cxnLst/>
            <a:rect l="l" t="t" r="r" b="b"/>
            <a:pathLst>
              <a:path w="18201807" h="8675043">
                <a:moveTo>
                  <a:pt x="0" y="0"/>
                </a:moveTo>
                <a:lnTo>
                  <a:pt x="18201807" y="0"/>
                </a:lnTo>
                <a:lnTo>
                  <a:pt x="18201807" y="8675043"/>
                </a:lnTo>
                <a:lnTo>
                  <a:pt x="0" y="86750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159" r="-4159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66855" y="696902"/>
            <a:ext cx="11701353" cy="777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75"/>
              </a:lnSpc>
            </a:pPr>
            <a:r>
              <a:rPr lang="en-US" sz="5875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FOG-LIGHT FRAMEWORK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2481901" y="-3253400"/>
            <a:ext cx="1931192" cy="9681008"/>
            <a:chOff x="0" y="0"/>
            <a:chExt cx="647480" cy="29798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7480" cy="2979834"/>
            </a:xfrm>
            <a:custGeom>
              <a:avLst/>
              <a:gdLst/>
              <a:ahLst/>
              <a:cxnLst/>
              <a:rect l="l" t="t" r="r" b="b"/>
              <a:pathLst>
                <a:path w="647480" h="2979834">
                  <a:moveTo>
                    <a:pt x="215943" y="19070"/>
                  </a:moveTo>
                  <a:cubicBezTo>
                    <a:pt x="249031" y="7556"/>
                    <a:pt x="286876" y="0"/>
                    <a:pt x="323914" y="0"/>
                  </a:cubicBezTo>
                  <a:cubicBezTo>
                    <a:pt x="360954" y="0"/>
                    <a:pt x="396595" y="6476"/>
                    <a:pt x="429440" y="17990"/>
                  </a:cubicBezTo>
                  <a:cubicBezTo>
                    <a:pt x="430139" y="18350"/>
                    <a:pt x="430838" y="18350"/>
                    <a:pt x="431536" y="18710"/>
                  </a:cubicBezTo>
                  <a:cubicBezTo>
                    <a:pt x="554883" y="64765"/>
                    <a:pt x="645733" y="186379"/>
                    <a:pt x="647480" y="376638"/>
                  </a:cubicBezTo>
                  <a:lnTo>
                    <a:pt x="647480" y="2979834"/>
                  </a:lnTo>
                  <a:lnTo>
                    <a:pt x="0" y="2979834"/>
                  </a:lnTo>
                  <a:lnTo>
                    <a:pt x="0" y="378570"/>
                  </a:lnTo>
                  <a:cubicBezTo>
                    <a:pt x="1747" y="185660"/>
                    <a:pt x="91199" y="64045"/>
                    <a:pt x="215943" y="190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647480" cy="2890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705643" y="2873977"/>
            <a:ext cx="7959426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Key Themes in Recent Literature: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583808"/>
            <a:ext cx="6922470" cy="9119384"/>
            <a:chOff x="0" y="0"/>
            <a:chExt cx="5760425" cy="5911850"/>
          </a:xfrm>
        </p:grpSpPr>
        <p:sp>
          <p:nvSpPr>
            <p:cNvPr id="8" name="Freeform 8"/>
            <p:cNvSpPr/>
            <p:nvPr/>
          </p:nvSpPr>
          <p:spPr>
            <a:xfrm>
              <a:off x="-68580" y="0"/>
              <a:ext cx="5827853" cy="5911850"/>
            </a:xfrm>
            <a:custGeom>
              <a:avLst/>
              <a:gdLst/>
              <a:ahLst/>
              <a:cxnLst/>
              <a:rect l="l" t="t" r="r" b="b"/>
              <a:pathLst>
                <a:path w="5827853" h="5911850">
                  <a:moveTo>
                    <a:pt x="1108913" y="402590"/>
                  </a:moveTo>
                  <a:lnTo>
                    <a:pt x="167659" y="2192020"/>
                  </a:lnTo>
                  <a:cubicBezTo>
                    <a:pt x="0" y="2498090"/>
                    <a:pt x="43180" y="2884170"/>
                    <a:pt x="263282" y="3144520"/>
                  </a:cubicBezTo>
                  <a:lnTo>
                    <a:pt x="2360077" y="5651500"/>
                  </a:lnTo>
                  <a:cubicBezTo>
                    <a:pt x="2498327" y="5817870"/>
                    <a:pt x="2694182" y="5911850"/>
                    <a:pt x="2898101" y="5911850"/>
                  </a:cubicBezTo>
                  <a:lnTo>
                    <a:pt x="5095127" y="5911850"/>
                  </a:lnTo>
                  <a:cubicBezTo>
                    <a:pt x="5499509" y="5911850"/>
                    <a:pt x="5827853" y="5549900"/>
                    <a:pt x="5827853" y="5104130"/>
                  </a:cubicBezTo>
                  <a:lnTo>
                    <a:pt x="5827853" y="1891030"/>
                  </a:lnTo>
                  <a:cubicBezTo>
                    <a:pt x="5827853" y="1724660"/>
                    <a:pt x="5781770" y="1562100"/>
                    <a:pt x="5694211" y="1426210"/>
                  </a:cubicBezTo>
                  <a:lnTo>
                    <a:pt x="5002960" y="342900"/>
                  </a:lnTo>
                  <a:cubicBezTo>
                    <a:pt x="4865862" y="128270"/>
                    <a:pt x="4642358" y="0"/>
                    <a:pt x="4403876" y="0"/>
                  </a:cubicBezTo>
                  <a:lnTo>
                    <a:pt x="1742560" y="0"/>
                  </a:lnTo>
                  <a:cubicBezTo>
                    <a:pt x="1481036" y="0"/>
                    <a:pt x="1239098" y="153670"/>
                    <a:pt x="1108913" y="402590"/>
                  </a:cubicBezTo>
                  <a:close/>
                </a:path>
              </a:pathLst>
            </a:custGeom>
            <a:blipFill>
              <a:blip r:embed="rId2"/>
              <a:stretch>
                <a:fillRect l="54" t="-22976" r="-4" b="-22976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9526149" y="1298406"/>
            <a:ext cx="8168659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  <a:spcBef>
                <a:spcPct val="0"/>
              </a:spcBef>
            </a:pPr>
            <a:r>
              <a:rPr lang="en-US" sz="7500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STATE OF ART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09888" y="3860106"/>
            <a:ext cx="974920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     </a:t>
            </a:r>
            <a:r>
              <a:rPr lang="en-US" sz="3000" b="1" u="none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ADVANCED MULTI-AGENT RL(MARL):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77200" y="4412913"/>
            <a:ext cx="7959426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Focuses on improving cooperation between agents.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14008" y="5958859"/>
            <a:ext cx="7922618" cy="866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Using fog and cloud layers is a common strategy to achieve scalable and responsive control.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097966" y="7654480"/>
            <a:ext cx="9749205" cy="8667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Ensures fair and verifiable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comparisons between different models.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077200" y="5453990"/>
            <a:ext cx="484911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HIERARCHIAL ARCHITECTURES: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114008" y="7138663"/>
            <a:ext cx="6077399" cy="4897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STANDARDIZED BENCHMARKING:</a:t>
            </a:r>
          </a:p>
        </p:txBody>
      </p:sp>
      <p:sp>
        <p:nvSpPr>
          <p:cNvPr id="17" name="Freeform 17"/>
          <p:cNvSpPr/>
          <p:nvPr/>
        </p:nvSpPr>
        <p:spPr>
          <a:xfrm rot="5400000" flipH="1">
            <a:off x="4811972" y="-209467"/>
            <a:ext cx="3585554" cy="4004488"/>
          </a:xfrm>
          <a:custGeom>
            <a:avLst/>
            <a:gdLst/>
            <a:ahLst/>
            <a:cxnLst/>
            <a:rect l="l" t="t" r="r" b="b"/>
            <a:pathLst>
              <a:path w="4216268" h="4216268">
                <a:moveTo>
                  <a:pt x="4216268" y="0"/>
                </a:moveTo>
                <a:lnTo>
                  <a:pt x="0" y="0"/>
                </a:lnTo>
                <a:lnTo>
                  <a:pt x="0" y="4216268"/>
                </a:lnTo>
                <a:lnTo>
                  <a:pt x="4216268" y="4216268"/>
                </a:lnTo>
                <a:lnTo>
                  <a:pt x="42162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47747" y="2291519"/>
            <a:ext cx="2895203" cy="620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MPLight(2020):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164513" y="2916038"/>
            <a:ext cx="9017794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A key scalable baseline using "pressure" for decentralized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control.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-382130" y="583808"/>
            <a:ext cx="7959503" cy="9119384"/>
            <a:chOff x="0" y="0"/>
            <a:chExt cx="6350000" cy="5911850"/>
          </a:xfrm>
        </p:grpSpPr>
        <p:sp>
          <p:nvSpPr>
            <p:cNvPr id="5" name="Freeform 5"/>
            <p:cNvSpPr/>
            <p:nvPr/>
          </p:nvSpPr>
          <p:spPr>
            <a:xfrm>
              <a:off x="-68580" y="0"/>
              <a:ext cx="6417310" cy="5911850"/>
            </a:xfrm>
            <a:custGeom>
              <a:avLst/>
              <a:gdLst/>
              <a:ahLst/>
              <a:cxnLst/>
              <a:rect l="l" t="t" r="r" b="b"/>
              <a:pathLst>
                <a:path w="6417310" h="5911850">
                  <a:moveTo>
                    <a:pt x="1215390" y="402590"/>
                  </a:moveTo>
                  <a:lnTo>
                    <a:pt x="177800" y="2192020"/>
                  </a:lnTo>
                  <a:cubicBezTo>
                    <a:pt x="0" y="2498090"/>
                    <a:pt x="43180" y="2884170"/>
                    <a:pt x="283210" y="3144520"/>
                  </a:cubicBezTo>
                  <a:lnTo>
                    <a:pt x="2594610" y="5651500"/>
                  </a:lnTo>
                  <a:cubicBezTo>
                    <a:pt x="2747010" y="5817870"/>
                    <a:pt x="2962910" y="5911850"/>
                    <a:pt x="3187700" y="5911850"/>
                  </a:cubicBezTo>
                  <a:lnTo>
                    <a:pt x="5609590" y="5911850"/>
                  </a:lnTo>
                  <a:cubicBezTo>
                    <a:pt x="6055360" y="5911850"/>
                    <a:pt x="6417310" y="5549900"/>
                    <a:pt x="6417310" y="5104130"/>
                  </a:cubicBezTo>
                  <a:lnTo>
                    <a:pt x="6417310" y="1891030"/>
                  </a:lnTo>
                  <a:cubicBezTo>
                    <a:pt x="6417310" y="1724660"/>
                    <a:pt x="6366510" y="1562100"/>
                    <a:pt x="6269990" y="1426210"/>
                  </a:cubicBezTo>
                  <a:lnTo>
                    <a:pt x="5507990" y="342900"/>
                  </a:lnTo>
                  <a:cubicBezTo>
                    <a:pt x="5356860" y="128270"/>
                    <a:pt x="5110480" y="0"/>
                    <a:pt x="4847590" y="0"/>
                  </a:cubicBezTo>
                  <a:lnTo>
                    <a:pt x="1913890" y="0"/>
                  </a:lnTo>
                  <a:cubicBezTo>
                    <a:pt x="1625600" y="0"/>
                    <a:pt x="1358900" y="153670"/>
                    <a:pt x="1215390" y="402590"/>
                  </a:cubicBezTo>
                  <a:close/>
                </a:path>
              </a:pathLst>
            </a:custGeom>
            <a:blipFill>
              <a:blip r:embed="rId2"/>
              <a:stretch>
                <a:fillRect l="-19885" r="-19885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433632" y="3776463"/>
            <a:ext cx="5291768" cy="605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  <a:spcBef>
                <a:spcPct val="0"/>
              </a:spcBef>
            </a:pPr>
            <a:r>
              <a:rPr lang="en-US" sz="3700" b="1" dirty="0" err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RegionSTLight</a:t>
            </a:r>
            <a:r>
              <a:rPr lang="en-US" sz="3700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 (2024):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710628" y="365125"/>
            <a:ext cx="5190629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 b="1" dirty="0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Related Works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051758" y="4460788"/>
            <a:ext cx="9321842" cy="860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 Dynamically groups intersections into regions to improve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 cooperation, a concept similar to our "clustering."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56788" y="5481496"/>
            <a:ext cx="2786162" cy="620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HiLight (2025):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56788" y="6101891"/>
            <a:ext cx="10131212" cy="13156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A formal hierarchical framework with high-level “Meta-Policies”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 for regional goals and low-level "Sub-Policies" for 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individual intersection control.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203009" y="7457616"/>
            <a:ext cx="2768898" cy="620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RESCO (2021):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047746" y="8144686"/>
            <a:ext cx="9880699" cy="8667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 A framework used to implement and validate baseline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Touvlo"/>
                <a:ea typeface="Touvlo"/>
                <a:cs typeface="Touvlo"/>
                <a:sym typeface="Touvlo"/>
              </a:rPr>
              <a:t>models, ensuring fair comparison.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10800000">
            <a:off x="-1819341" y="0"/>
            <a:ext cx="7182383" cy="10287000"/>
            <a:chOff x="0" y="0"/>
            <a:chExt cx="4433570" cy="6350000"/>
          </a:xfrm>
        </p:grpSpPr>
        <p:sp>
          <p:nvSpPr>
            <p:cNvPr id="3" name="Freeform 3"/>
            <p:cNvSpPr/>
            <p:nvPr/>
          </p:nvSpPr>
          <p:spPr>
            <a:xfrm rot="-10800000">
              <a:off x="0" y="0"/>
              <a:ext cx="4433570" cy="6350000"/>
            </a:xfrm>
            <a:custGeom>
              <a:avLst/>
              <a:gdLst/>
              <a:ahLst/>
              <a:cxnLst/>
              <a:rect l="l" t="t" r="r" b="b"/>
              <a:pathLst>
                <a:path w="4433570" h="6350000">
                  <a:moveTo>
                    <a:pt x="0" y="6350000"/>
                  </a:moveTo>
                  <a:lnTo>
                    <a:pt x="0" y="6350000"/>
                  </a:lnTo>
                  <a:lnTo>
                    <a:pt x="0" y="6350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433570" y="0"/>
                  </a:lnTo>
                  <a:lnTo>
                    <a:pt x="4433570" y="0"/>
                  </a:lnTo>
                  <a:lnTo>
                    <a:pt x="4433570" y="1916430"/>
                  </a:lnTo>
                  <a:cubicBezTo>
                    <a:pt x="4433570" y="4364990"/>
                    <a:pt x="2448560" y="6350000"/>
                    <a:pt x="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57284" r="-57284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5739531" y="704705"/>
            <a:ext cx="10682151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22"/>
              </a:lnSpc>
            </a:pPr>
            <a:r>
              <a:rPr lang="en-US" sz="6935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Implementation Strategy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922760" y="5832397"/>
            <a:ext cx="4729148" cy="2165434"/>
            <a:chOff x="0" y="0"/>
            <a:chExt cx="6305530" cy="2887245"/>
          </a:xfrm>
        </p:grpSpPr>
        <p:sp>
          <p:nvSpPr>
            <p:cNvPr id="8" name="TextBox 8"/>
            <p:cNvSpPr txBox="1"/>
            <p:nvPr/>
          </p:nvSpPr>
          <p:spPr>
            <a:xfrm>
              <a:off x="0" y="9525"/>
              <a:ext cx="6305530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99"/>
                </a:lnSpc>
              </a:pPr>
              <a:r>
                <a:rPr lang="en-US" sz="3499" b="1">
                  <a:solidFill>
                    <a:srgbClr val="000000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Deploy Edge Devices at Intersections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812596"/>
              <a:ext cx="6305530" cy="10746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6701" lvl="1" indent="-258351" algn="l">
                <a:lnSpc>
                  <a:spcPts val="3350"/>
                </a:lnSpc>
                <a:buFont typeface="Arial"/>
                <a:buChar char="•"/>
              </a:pPr>
              <a:r>
                <a:rPr lang="en-US" sz="2393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Install edge devices at each traffic light to collect data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922760" y="2535060"/>
            <a:ext cx="4353836" cy="2525812"/>
            <a:chOff x="0" y="0"/>
            <a:chExt cx="5805114" cy="3367749"/>
          </a:xfrm>
        </p:grpSpPr>
        <p:sp>
          <p:nvSpPr>
            <p:cNvPr id="11" name="TextBox 11"/>
            <p:cNvSpPr txBox="1"/>
            <p:nvPr/>
          </p:nvSpPr>
          <p:spPr>
            <a:xfrm>
              <a:off x="0" y="0"/>
              <a:ext cx="5805114" cy="12828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56"/>
                </a:lnSpc>
                <a:spcBef>
                  <a:spcPct val="0"/>
                </a:spcBef>
              </a:pPr>
              <a:r>
                <a:rPr lang="en-US" sz="3213" b="1">
                  <a:solidFill>
                    <a:srgbClr val="000000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Divide the Traffic Network into Clusters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651835"/>
              <a:ext cx="5805114" cy="17159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7483" lvl="1" indent="-268741" algn="l">
                <a:lnSpc>
                  <a:spcPts val="3485"/>
                </a:lnSpc>
                <a:buFont typeface="Arial"/>
                <a:buChar char="•"/>
              </a:pPr>
              <a:r>
                <a:rPr lang="en-US" sz="2489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Group multiple intersections into Clusters</a:t>
              </a:r>
            </a:p>
            <a:p>
              <a:pPr algn="l">
                <a:lnSpc>
                  <a:spcPts val="3485"/>
                </a:lnSpc>
              </a:pPr>
              <a:endParaRPr lang="en-US" sz="2489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334631" y="2297398"/>
            <a:ext cx="4087051" cy="991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72"/>
              </a:lnSpc>
            </a:pPr>
            <a:r>
              <a:rPr lang="en-US" sz="3310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 Use Fog Nodes for Local Control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101043" y="3585758"/>
            <a:ext cx="4320639" cy="1653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6701" lvl="1" indent="-258351" algn="l">
              <a:lnSpc>
                <a:spcPts val="3350"/>
              </a:lnSpc>
              <a:buFont typeface="Arial"/>
              <a:buChar char="•"/>
            </a:pPr>
            <a:r>
              <a:rPr lang="en-US" sz="2393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rPr>
              <a:t>Deploy a shared DRL agent at each fog node to control all signals in its cluster.</a:t>
            </a:r>
          </a:p>
          <a:p>
            <a:pPr algn="l">
              <a:lnSpc>
                <a:spcPts val="3350"/>
              </a:lnSpc>
            </a:pPr>
            <a:endParaRPr lang="en-US" sz="2393">
              <a:solidFill>
                <a:srgbClr val="000000"/>
              </a:solidFill>
              <a:latin typeface="Proxima Nova Condensed"/>
              <a:ea typeface="Proxima Nova Condensed"/>
              <a:cs typeface="Proxima Nova Condensed"/>
              <a:sym typeface="Proxima Nova Condensed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12644051" y="5832397"/>
            <a:ext cx="4353836" cy="3116097"/>
            <a:chOff x="0" y="0"/>
            <a:chExt cx="5805114" cy="4154796"/>
          </a:xfrm>
        </p:grpSpPr>
        <p:sp>
          <p:nvSpPr>
            <p:cNvPr id="16" name="TextBox 16"/>
            <p:cNvSpPr txBox="1"/>
            <p:nvPr/>
          </p:nvSpPr>
          <p:spPr>
            <a:xfrm>
              <a:off x="0" y="0"/>
              <a:ext cx="5805114" cy="1924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56"/>
                </a:lnSpc>
              </a:pPr>
              <a:r>
                <a:rPr lang="en-US" sz="3213" b="1">
                  <a:solidFill>
                    <a:srgbClr val="000000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Train Using Proximal Policy Optimization (PPO)</a:t>
              </a:r>
            </a:p>
            <a:p>
              <a:pPr marL="0" lvl="0" indent="0" algn="l">
                <a:lnSpc>
                  <a:spcPts val="3856"/>
                </a:lnSpc>
                <a:spcBef>
                  <a:spcPct val="0"/>
                </a:spcBef>
              </a:pPr>
              <a:endParaRPr lang="en-US" sz="3213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293255"/>
              <a:ext cx="5805114" cy="1861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65"/>
                </a:lnSpc>
              </a:pPr>
              <a:r>
                <a:rPr lang="en-US" sz="2689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Use PPO with separate policy and value networks.</a:t>
              </a:r>
            </a:p>
            <a:p>
              <a:pPr algn="l">
                <a:lnSpc>
                  <a:spcPts val="3765"/>
                </a:lnSpc>
              </a:pPr>
              <a:endParaRPr lang="en-US" sz="2689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801600" y="-114300"/>
            <a:ext cx="5776107" cy="10401300"/>
            <a:chOff x="0" y="0"/>
            <a:chExt cx="4714084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12755" cy="6350000"/>
            </a:xfrm>
            <a:custGeom>
              <a:avLst/>
              <a:gdLst/>
              <a:ahLst/>
              <a:cxnLst/>
              <a:rect l="l" t="t" r="r" b="b"/>
              <a:pathLst>
                <a:path w="4712755" h="6350000">
                  <a:moveTo>
                    <a:pt x="0" y="561340"/>
                  </a:moveTo>
                  <a:lnTo>
                    <a:pt x="0" y="3961130"/>
                  </a:lnTo>
                  <a:cubicBezTo>
                    <a:pt x="0" y="4272280"/>
                    <a:pt x="264329" y="4523740"/>
                    <a:pt x="588430" y="4522470"/>
                  </a:cubicBezTo>
                  <a:cubicBezTo>
                    <a:pt x="913860" y="4521200"/>
                    <a:pt x="1178189" y="4773930"/>
                    <a:pt x="1176861" y="5085080"/>
                  </a:cubicBezTo>
                  <a:lnTo>
                    <a:pt x="1175532" y="5787390"/>
                  </a:lnTo>
                  <a:cubicBezTo>
                    <a:pt x="1175532" y="6098540"/>
                    <a:pt x="1438533" y="6350000"/>
                    <a:pt x="1762634" y="6350000"/>
                  </a:cubicBezTo>
                  <a:lnTo>
                    <a:pt x="4125654" y="6350000"/>
                  </a:lnTo>
                  <a:cubicBezTo>
                    <a:pt x="4449755" y="6350000"/>
                    <a:pt x="4712755" y="6098540"/>
                    <a:pt x="4712755" y="5788660"/>
                  </a:cubicBezTo>
                  <a:lnTo>
                    <a:pt x="4712755" y="2679700"/>
                  </a:lnTo>
                  <a:cubicBezTo>
                    <a:pt x="4712755" y="2494280"/>
                    <a:pt x="4617119" y="2321560"/>
                    <a:pt x="4457725" y="2217420"/>
                  </a:cubicBezTo>
                  <a:lnTo>
                    <a:pt x="1239290" y="99060"/>
                  </a:lnTo>
                  <a:cubicBezTo>
                    <a:pt x="1140997" y="34290"/>
                    <a:pt x="1025436" y="0"/>
                    <a:pt x="905890" y="0"/>
                  </a:cubicBezTo>
                  <a:lnTo>
                    <a:pt x="587102" y="0"/>
                  </a:lnTo>
                  <a:cubicBezTo>
                    <a:pt x="263000" y="0"/>
                    <a:pt x="0" y="251460"/>
                    <a:pt x="0" y="561340"/>
                  </a:cubicBezTo>
                  <a:close/>
                </a:path>
              </a:pathLst>
            </a:custGeom>
            <a:blipFill>
              <a:blip r:embed="rId2"/>
              <a:stretch>
                <a:fillRect l="-44887" r="-44887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2152683" y="438243"/>
            <a:ext cx="7551261" cy="4705257"/>
            <a:chOff x="0" y="0"/>
            <a:chExt cx="10068347" cy="6273676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10068347" cy="1917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43"/>
                </a:lnSpc>
              </a:pPr>
              <a:r>
                <a:rPr lang="en-US" sz="3202" b="1">
                  <a:solidFill>
                    <a:srgbClr val="000000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Define the RL Setup for Traffic Signal Control</a:t>
              </a:r>
            </a:p>
            <a:p>
              <a:pPr algn="l">
                <a:lnSpc>
                  <a:spcPts val="3843"/>
                </a:lnSpc>
              </a:pPr>
              <a:r>
                <a:rPr lang="en-US" sz="3202" b="1">
                  <a:solidFill>
                    <a:srgbClr val="000000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Strategy:</a:t>
              </a:r>
            </a:p>
            <a:p>
              <a:pPr marL="0" lvl="0" indent="0" algn="l">
                <a:lnSpc>
                  <a:spcPts val="3843"/>
                </a:lnSpc>
                <a:spcBef>
                  <a:spcPct val="0"/>
                </a:spcBef>
              </a:pPr>
              <a:endParaRPr lang="en-US" sz="3202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75487"/>
              <a:ext cx="10068347" cy="3998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33"/>
                </a:lnSpc>
              </a:pPr>
              <a:r>
                <a:rPr lang="en-US" sz="2880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Observation: Number of vehicles, signal phase, elapsed time</a:t>
              </a:r>
            </a:p>
            <a:p>
              <a:pPr algn="l">
                <a:lnSpc>
                  <a:spcPts val="4033"/>
                </a:lnSpc>
              </a:pPr>
              <a:r>
                <a:rPr lang="en-US" sz="2880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Action: Hold, switch, or skip phase</a:t>
              </a:r>
            </a:p>
            <a:p>
              <a:pPr algn="l">
                <a:lnSpc>
                  <a:spcPts val="4033"/>
                </a:lnSpc>
              </a:pPr>
              <a:r>
                <a:rPr lang="en-US" sz="2880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Reward: Penalize waiting vehicles, emergency braking, and teleporting</a:t>
              </a:r>
            </a:p>
            <a:p>
              <a:pPr algn="l">
                <a:lnSpc>
                  <a:spcPts val="4033"/>
                </a:lnSpc>
              </a:pPr>
              <a:endParaRPr lang="en-US" sz="2880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70690" y="5438820"/>
            <a:ext cx="7243185" cy="3616121"/>
            <a:chOff x="0" y="0"/>
            <a:chExt cx="9657580" cy="482149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9657580" cy="223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40"/>
                </a:lnSpc>
              </a:pPr>
              <a:r>
                <a:rPr lang="en-US" sz="2783" b="1">
                  <a:solidFill>
                    <a:srgbClr val="000000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Handle Dynamic Road Changes via Retraining or Offloading</a:t>
              </a:r>
            </a:p>
            <a:p>
              <a:pPr algn="l">
                <a:lnSpc>
                  <a:spcPts val="3340"/>
                </a:lnSpc>
              </a:pPr>
              <a:endParaRPr lang="en-US" sz="2783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  <a:p>
              <a:pPr marL="0" lvl="0" indent="0" algn="l">
                <a:lnSpc>
                  <a:spcPts val="3340"/>
                </a:lnSpc>
                <a:spcBef>
                  <a:spcPct val="0"/>
                </a:spcBef>
              </a:pPr>
              <a:endParaRPr lang="en-US" sz="2783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535418"/>
              <a:ext cx="9657580" cy="22860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23"/>
                </a:lnSpc>
              </a:pPr>
              <a:r>
                <a:rPr lang="en-US" sz="2445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If fog node has resources → retrain locally.</a:t>
              </a:r>
            </a:p>
            <a:p>
              <a:pPr algn="l">
                <a:lnSpc>
                  <a:spcPts val="3423"/>
                </a:lnSpc>
              </a:pPr>
              <a:r>
                <a:rPr lang="en-US" sz="2445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Else → offload training to higher (cloud) layer.</a:t>
              </a:r>
            </a:p>
            <a:p>
              <a:pPr algn="l">
                <a:lnSpc>
                  <a:spcPts val="3423"/>
                </a:lnSpc>
              </a:pPr>
              <a:endParaRPr lang="en-US" sz="2445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endParaRPr>
            </a:p>
            <a:p>
              <a:pPr algn="l">
                <a:lnSpc>
                  <a:spcPts val="3657"/>
                </a:lnSpc>
              </a:pPr>
              <a:endParaRPr lang="en-US" sz="2445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913875" y="5382478"/>
            <a:ext cx="4353836" cy="3875822"/>
            <a:chOff x="0" y="0"/>
            <a:chExt cx="5805114" cy="5167763"/>
          </a:xfrm>
        </p:grpSpPr>
        <p:sp>
          <p:nvSpPr>
            <p:cNvPr id="13" name="TextBox 13"/>
            <p:cNvSpPr txBox="1"/>
            <p:nvPr/>
          </p:nvSpPr>
          <p:spPr>
            <a:xfrm>
              <a:off x="0" y="0"/>
              <a:ext cx="5805114" cy="12828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56"/>
                </a:lnSpc>
              </a:pPr>
              <a:r>
                <a:rPr lang="en-US" sz="3213" b="1">
                  <a:solidFill>
                    <a:srgbClr val="000000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Simulate and Evaluate</a:t>
              </a:r>
            </a:p>
            <a:p>
              <a:pPr marL="0" lvl="0" indent="0" algn="l">
                <a:lnSpc>
                  <a:spcPts val="3856"/>
                </a:lnSpc>
                <a:spcBef>
                  <a:spcPct val="0"/>
                </a:spcBef>
              </a:pPr>
              <a:endParaRPr lang="en-US" sz="3213" b="1">
                <a:solidFill>
                  <a:srgbClr val="000000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651835"/>
              <a:ext cx="5805114" cy="3515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85"/>
                </a:lnSpc>
              </a:pPr>
              <a:r>
                <a:rPr lang="en-US" sz="2489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Use SUMO to simulate traffic in:</a:t>
              </a:r>
            </a:p>
            <a:p>
              <a:pPr algn="l">
                <a:lnSpc>
                  <a:spcPts val="3485"/>
                </a:lnSpc>
              </a:pPr>
              <a:r>
                <a:rPr lang="en-US" sz="2489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Synthetic networks (5, 9, and 18 intersections)</a:t>
              </a:r>
            </a:p>
            <a:p>
              <a:pPr algn="l">
                <a:lnSpc>
                  <a:spcPts val="3485"/>
                </a:lnSpc>
              </a:pPr>
              <a:r>
                <a:rPr lang="en-US" sz="2489">
                  <a:solidFill>
                    <a:srgbClr val="000000"/>
                  </a:solidFill>
                  <a:latin typeface="Proxima Nova Condensed"/>
                  <a:ea typeface="Proxima Nova Condensed"/>
                  <a:cs typeface="Proxima Nova Condensed"/>
                  <a:sym typeface="Proxima Nova Condensed"/>
                </a:rPr>
                <a:t>Real-world Cologne road network</a:t>
              </a:r>
            </a:p>
            <a:p>
              <a:pPr algn="l">
                <a:lnSpc>
                  <a:spcPts val="3485"/>
                </a:lnSpc>
              </a:pPr>
              <a:endParaRPr lang="en-US" sz="2489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endParaRPr>
            </a:p>
            <a:p>
              <a:pPr algn="l">
                <a:lnSpc>
                  <a:spcPts val="3765"/>
                </a:lnSpc>
              </a:pPr>
              <a:endParaRPr lang="en-US" sz="2489">
                <a:solidFill>
                  <a:srgbClr val="000000"/>
                </a:solidFill>
                <a:latin typeface="Proxima Nova Condensed"/>
                <a:ea typeface="Proxima Nova Condensed"/>
                <a:cs typeface="Proxima Nova Condensed"/>
                <a:sym typeface="Proxima Nova Condensed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838</Words>
  <Application>Microsoft Office PowerPoint</Application>
  <PresentationFormat>Custom</PresentationFormat>
  <Paragraphs>126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Proxima Nova Condensed Bold</vt:lpstr>
      <vt:lpstr>Touvlo Bold</vt:lpstr>
      <vt:lpstr>Alice</vt:lpstr>
      <vt:lpstr>Proxima Nova Condensed</vt:lpstr>
      <vt:lpstr>Celandine</vt:lpstr>
      <vt:lpstr>Touvlo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Adaptive Traffic Control</dc:title>
  <dc:description>Presentation - Adaptive Traffic Control</dc:description>
  <cp:lastModifiedBy>A JAHNAVI</cp:lastModifiedBy>
  <cp:revision>2</cp:revision>
  <dcterms:created xsi:type="dcterms:W3CDTF">2006-08-16T00:00:00Z</dcterms:created>
  <dcterms:modified xsi:type="dcterms:W3CDTF">2025-09-06T13:11:01Z</dcterms:modified>
  <dc:identifier>DAGt_JKbhqM</dc:identifier>
</cp:coreProperties>
</file>

<file path=docProps/thumbnail.jpeg>
</file>